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4"/>
  </p:notesMasterIdLst>
  <p:handoutMasterIdLst>
    <p:handoutMasterId r:id="rId45"/>
  </p:handoutMasterIdLst>
  <p:sldIdLst>
    <p:sldId id="315" r:id="rId2"/>
    <p:sldId id="256" r:id="rId3"/>
    <p:sldId id="324" r:id="rId4"/>
    <p:sldId id="257" r:id="rId5"/>
    <p:sldId id="326" r:id="rId6"/>
    <p:sldId id="321" r:id="rId7"/>
    <p:sldId id="322" r:id="rId8"/>
    <p:sldId id="277" r:id="rId9"/>
    <p:sldId id="323" r:id="rId10"/>
    <p:sldId id="273" r:id="rId11"/>
    <p:sldId id="258" r:id="rId12"/>
    <p:sldId id="272" r:id="rId13"/>
    <p:sldId id="259" r:id="rId14"/>
    <p:sldId id="278" r:id="rId15"/>
    <p:sldId id="327" r:id="rId16"/>
    <p:sldId id="328" r:id="rId17"/>
    <p:sldId id="329" r:id="rId18"/>
    <p:sldId id="330" r:id="rId19"/>
    <p:sldId id="331" r:id="rId20"/>
    <p:sldId id="334" r:id="rId21"/>
    <p:sldId id="335" r:id="rId22"/>
    <p:sldId id="336" r:id="rId23"/>
    <p:sldId id="343" r:id="rId24"/>
    <p:sldId id="344" r:id="rId25"/>
    <p:sldId id="345" r:id="rId26"/>
    <p:sldId id="346" r:id="rId27"/>
    <p:sldId id="347" r:id="rId28"/>
    <p:sldId id="348" r:id="rId29"/>
    <p:sldId id="349" r:id="rId30"/>
    <p:sldId id="350" r:id="rId31"/>
    <p:sldId id="351" r:id="rId32"/>
    <p:sldId id="265" r:id="rId33"/>
    <p:sldId id="260" r:id="rId34"/>
    <p:sldId id="264" r:id="rId35"/>
    <p:sldId id="320" r:id="rId36"/>
    <p:sldId id="338" r:id="rId37"/>
    <p:sldId id="339" r:id="rId38"/>
    <p:sldId id="340" r:id="rId39"/>
    <p:sldId id="342" r:id="rId40"/>
    <p:sldId id="341" r:id="rId41"/>
    <p:sldId id="284" r:id="rId42"/>
    <p:sldId id="325" r:id="rId43"/>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070A"/>
    <a:srgbClr val="EE9F08"/>
    <a:srgbClr val="65080E"/>
    <a:srgbClr val="1B4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0" d="100"/>
          <a:sy n="80" d="100"/>
        </p:scale>
        <p:origin x="-1704" y="-112"/>
      </p:cViewPr>
      <p:guideLst>
        <p:guide orient="horz" pos="2160"/>
        <p:guide pos="27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1" d="100"/>
          <a:sy n="41" d="100"/>
        </p:scale>
        <p:origin x="-2064"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ＭＳ Ｐゴシック" pitchFamily="-128" charset="-128"/>
                <a:cs typeface="+mn-cs"/>
              </a:defRPr>
            </a:lvl1pPr>
          </a:lstStyle>
          <a:p>
            <a:pPr>
              <a:defRPr/>
            </a:pPr>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0F7F6EC2-7760-3A44-9E78-E9F9973B9AC3}" type="datetimeFigureOut">
              <a:rPr lang="en-CA"/>
              <a:pPr>
                <a:defRPr/>
              </a:pPr>
              <a:t>17-01-12</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ea typeface="ＭＳ Ｐゴシック" pitchFamily="-128" charset="-128"/>
                <a:cs typeface="+mn-cs"/>
              </a:defRPr>
            </a:lvl1pPr>
          </a:lstStyle>
          <a:p>
            <a:pPr>
              <a:defRPr/>
            </a:pPr>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1A28DBF9-3B0E-764B-8BC2-A23DDE005B46}" type="slidenum">
              <a:rPr lang="en-CA"/>
              <a:pPr>
                <a:defRPr/>
              </a:pPr>
              <a:t>‹#›</a:t>
            </a:fld>
            <a:endParaRPr lang="en-CA"/>
          </a:p>
        </p:txBody>
      </p:sp>
    </p:spTree>
    <p:extLst>
      <p:ext uri="{BB962C8B-B14F-4D97-AF65-F5344CB8AC3E}">
        <p14:creationId xmlns:p14="http://schemas.microsoft.com/office/powerpoint/2010/main" val="67517406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ea typeface="ＭＳ Ｐゴシック" pitchFamily="-128" charset="-128"/>
                <a:cs typeface="+mn-cs"/>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ea typeface="ＭＳ Ｐゴシック" pitchFamily="-128" charset="-128"/>
                <a:cs typeface="+mn-cs"/>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ea typeface="ＭＳ Ｐゴシック" pitchFamily="-128" charset="-128"/>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10C4DFA8-BA28-6F47-BBAF-370A2CB16CC9}" type="slidenum">
              <a:rPr lang="en-US"/>
              <a:pPr>
                <a:defRPr/>
              </a:pPr>
              <a:t>‹#›</a:t>
            </a:fld>
            <a:endParaRPr lang="en-US"/>
          </a:p>
        </p:txBody>
      </p:sp>
    </p:spTree>
    <p:extLst>
      <p:ext uri="{BB962C8B-B14F-4D97-AF65-F5344CB8AC3E}">
        <p14:creationId xmlns:p14="http://schemas.microsoft.com/office/powerpoint/2010/main" val="194283150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28"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B424848-66C4-0847-A2B3-022129F8C28B}" type="slidenum">
              <a:rPr lang="en-US" sz="1200"/>
              <a:pPr/>
              <a:t>1</a:t>
            </a:fld>
            <a:endParaRPr lang="en-US" sz="1200"/>
          </a:p>
        </p:txBody>
      </p:sp>
      <p:sp>
        <p:nvSpPr>
          <p:cNvPr id="1638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3B196D0-D42D-7841-8487-958852796ADE}" type="slidenum">
              <a:rPr lang="en-GB" sz="1300">
                <a:solidFill>
                  <a:srgbClr val="000000"/>
                </a:solidFill>
                <a:latin typeface="Times New Roman" charset="0"/>
              </a:rPr>
              <a:pPr algn="r" eaLnBrk="1">
                <a:lnSpc>
                  <a:spcPct val="116000"/>
                </a:lnSpc>
                <a:buClr>
                  <a:srgbClr val="000000"/>
                </a:buClr>
                <a:buSzPct val="45000"/>
                <a:buFont typeface="Wingdings" charset="0"/>
                <a:buNone/>
              </a:pPr>
              <a:t>1</a:t>
            </a:fld>
            <a:endParaRPr lang="en-GB" sz="1300">
              <a:solidFill>
                <a:srgbClr val="000000"/>
              </a:solidFill>
              <a:latin typeface="Times New Roman" charset="0"/>
            </a:endParaRPr>
          </a:p>
        </p:txBody>
      </p:sp>
      <p:sp>
        <p:nvSpPr>
          <p:cNvPr id="1638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1638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Monecious = separated male and female flowers</a:t>
            </a:r>
          </a:p>
          <a:p>
            <a:pPr eaLnBrk="1" hangingPunct="1"/>
            <a:r>
              <a:rPr lang="en-US">
                <a:ea typeface="ＭＳ Ｐゴシック" charset="0"/>
              </a:rPr>
              <a:t>protogynous = female flowers mature first</a:t>
            </a:r>
          </a:p>
          <a:p>
            <a:pPr eaLnBrk="1" hangingPunct="1"/>
            <a:r>
              <a:rPr lang="en-US">
                <a:ea typeface="ＭＳ Ｐゴシック" charset="0"/>
              </a:rPr>
              <a:t>produces a single leaf. Grows from a corn, up to 200 pounds.</a:t>
            </a:r>
          </a:p>
          <a:p>
            <a:pPr eaLnBrk="1" hangingPunct="1"/>
            <a:r>
              <a:rPr lang="en-US">
                <a:ea typeface="ＭＳ Ｐゴシック" charset="0"/>
              </a:rPr>
              <a:t>Open for 12-24 hours.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F184855-923C-8744-AC33-09B28825F3AE}" type="slidenum">
              <a:rPr lang="en-US" sz="1200"/>
              <a:pPr/>
              <a:t>10</a:t>
            </a:fld>
            <a:endParaRPr lang="en-US" sz="1200"/>
          </a:p>
        </p:txBody>
      </p:sp>
      <p:sp>
        <p:nvSpPr>
          <p:cNvPr id="3481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3625ABC-9B61-3746-9674-06E58992A0AD}" type="slidenum">
              <a:rPr lang="en-GB" sz="1300">
                <a:solidFill>
                  <a:srgbClr val="000000"/>
                </a:solidFill>
                <a:latin typeface="Times New Roman" charset="0"/>
              </a:rPr>
              <a:pPr algn="r" eaLnBrk="1">
                <a:lnSpc>
                  <a:spcPct val="116000"/>
                </a:lnSpc>
                <a:buClr>
                  <a:srgbClr val="000000"/>
                </a:buClr>
                <a:buSzPct val="45000"/>
                <a:buFont typeface="Wingdings" charset="0"/>
                <a:buNone/>
              </a:pPr>
              <a:t>10</a:t>
            </a:fld>
            <a:endParaRPr lang="en-GB" sz="1300">
              <a:solidFill>
                <a:srgbClr val="000000"/>
              </a:solidFill>
              <a:latin typeface="Times New Roman" charset="0"/>
            </a:endParaRPr>
          </a:p>
        </p:txBody>
      </p:sp>
      <p:sp>
        <p:nvSpPr>
          <p:cNvPr id="3481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3482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So we know that neither of these two assumptions are appropriate… but these are fundamental to the application of population genetics and phylogenetics, respectively.  How can we accurately tease the contribution of these two forces apart?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C9A2AFA-1FBA-6B4C-B939-C99C5279801A}" type="slidenum">
              <a:rPr lang="en-US" sz="1200"/>
              <a:pPr/>
              <a:t>11</a:t>
            </a:fld>
            <a:endParaRPr lang="en-US" sz="1200"/>
          </a:p>
        </p:txBody>
      </p:sp>
      <p:sp>
        <p:nvSpPr>
          <p:cNvPr id="3686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4470414-5C70-2445-AB49-CEB94B323D30}" type="slidenum">
              <a:rPr lang="en-GB" sz="1300">
                <a:solidFill>
                  <a:srgbClr val="000000"/>
                </a:solidFill>
                <a:latin typeface="Times New Roman" charset="0"/>
              </a:rPr>
              <a:pPr algn="r" eaLnBrk="1">
                <a:lnSpc>
                  <a:spcPct val="116000"/>
                </a:lnSpc>
                <a:buClr>
                  <a:srgbClr val="000000"/>
                </a:buClr>
                <a:buSzPct val="45000"/>
                <a:buFont typeface="Wingdings" charset="0"/>
                <a:buNone/>
              </a:pPr>
              <a:t>11</a:t>
            </a:fld>
            <a:endParaRPr lang="en-GB" sz="1300">
              <a:solidFill>
                <a:srgbClr val="000000"/>
              </a:solidFill>
              <a:latin typeface="Times New Roman" charset="0"/>
            </a:endParaRPr>
          </a:p>
        </p:txBody>
      </p:sp>
      <p:sp>
        <p:nvSpPr>
          <p:cNvPr id="3686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3686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B9BE33FE-2EB1-6040-A2BD-400AA57BF6C1}" type="slidenum">
              <a:rPr lang="en-US" sz="1200"/>
              <a:pPr/>
              <a:t>12</a:t>
            </a:fld>
            <a:endParaRPr lang="en-US" sz="1200"/>
          </a:p>
        </p:txBody>
      </p:sp>
      <p:sp>
        <p:nvSpPr>
          <p:cNvPr id="3891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4042458-620F-8449-84E7-8C0E9FAB51AE}" type="slidenum">
              <a:rPr lang="en-GB" sz="1300">
                <a:solidFill>
                  <a:srgbClr val="000000"/>
                </a:solidFill>
                <a:latin typeface="Times New Roman" charset="0"/>
              </a:rPr>
              <a:pPr algn="r" eaLnBrk="1">
                <a:lnSpc>
                  <a:spcPct val="116000"/>
                </a:lnSpc>
                <a:buClr>
                  <a:srgbClr val="000000"/>
                </a:buClr>
                <a:buSzPct val="45000"/>
                <a:buFont typeface="Wingdings" charset="0"/>
                <a:buNone/>
              </a:pPr>
              <a:t>12</a:t>
            </a:fld>
            <a:endParaRPr lang="en-GB" sz="1300">
              <a:solidFill>
                <a:srgbClr val="000000"/>
              </a:solidFill>
              <a:latin typeface="Times New Roman" charset="0"/>
            </a:endParaRPr>
          </a:p>
        </p:txBody>
      </p:sp>
      <p:sp>
        <p:nvSpPr>
          <p:cNvPr id="3891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3891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04CE96F-1CDF-684C-A5B6-26F79D20B5E5}" type="slidenum">
              <a:rPr lang="en-US" sz="1200"/>
              <a:pPr/>
              <a:t>13</a:t>
            </a:fld>
            <a:endParaRPr lang="en-US" sz="1200"/>
          </a:p>
        </p:txBody>
      </p:sp>
      <p:sp>
        <p:nvSpPr>
          <p:cNvPr id="4096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83C29D5-7C4F-6A4A-9782-EC9142937354}" type="slidenum">
              <a:rPr lang="en-GB" sz="1300">
                <a:solidFill>
                  <a:srgbClr val="000000"/>
                </a:solidFill>
                <a:latin typeface="Times New Roman" charset="0"/>
              </a:rPr>
              <a:pPr algn="r" eaLnBrk="1">
                <a:lnSpc>
                  <a:spcPct val="116000"/>
                </a:lnSpc>
                <a:buClr>
                  <a:srgbClr val="000000"/>
                </a:buClr>
                <a:buSzPct val="45000"/>
                <a:buFont typeface="Wingdings" charset="0"/>
                <a:buNone/>
              </a:pPr>
              <a:t>13</a:t>
            </a:fld>
            <a:endParaRPr lang="en-GB" sz="1300">
              <a:solidFill>
                <a:srgbClr val="000000"/>
              </a:solidFill>
              <a:latin typeface="Times New Roman" charset="0"/>
            </a:endParaRPr>
          </a:p>
        </p:txBody>
      </p:sp>
      <p:sp>
        <p:nvSpPr>
          <p:cNvPr id="4096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40964" name="Rectangle 3"/>
          <p:cNvSpPr>
            <a:spLocks noGrp="1" noChangeArrowheads="1"/>
          </p:cNvSpPr>
          <p:nvPr>
            <p:ph type="body" idx="1"/>
          </p:nvPr>
        </p:nvSpPr>
        <p:spPr>
          <a:xfrm>
            <a:off x="69215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Recombination can complicate the analyses, since we are essentially trying to follow haplotypes over time in gene genealogies.  Haplotypes = particular combination of alleles (over multiple markers) on a single chromosome.</a:t>
            </a:r>
          </a:p>
          <a:p>
            <a:pPr eaLnBrk="1" hangingPunct="1"/>
            <a:r>
              <a:rPr lang="en-US">
                <a:ea typeface="ＭＳ Ｐゴシック" charset="0"/>
              </a:rPr>
              <a:t>Nuclear DNA potentially has all the variation we need but…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BE41CBAC-4C2A-4746-9822-3115F668D3B2}" type="slidenum">
              <a:rPr lang="en-US" sz="1200"/>
              <a:pPr/>
              <a:t>14</a:t>
            </a:fld>
            <a:endParaRPr lang="en-US" sz="1200"/>
          </a:p>
        </p:txBody>
      </p:sp>
      <p:sp>
        <p:nvSpPr>
          <p:cNvPr id="4301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813CAFE-2A71-454D-86DA-AE9C5DBF8280}" type="slidenum">
              <a:rPr lang="en-GB" sz="1300">
                <a:solidFill>
                  <a:srgbClr val="000000"/>
                </a:solidFill>
                <a:latin typeface="Times New Roman" charset="0"/>
              </a:rPr>
              <a:pPr algn="r" eaLnBrk="1">
                <a:lnSpc>
                  <a:spcPct val="116000"/>
                </a:lnSpc>
                <a:buClr>
                  <a:srgbClr val="000000"/>
                </a:buClr>
                <a:buSzPct val="45000"/>
                <a:buFont typeface="Wingdings" charset="0"/>
                <a:buNone/>
              </a:pPr>
              <a:t>14</a:t>
            </a:fld>
            <a:endParaRPr lang="en-GB" sz="1300">
              <a:solidFill>
                <a:srgbClr val="000000"/>
              </a:solidFill>
              <a:latin typeface="Times New Roman" charset="0"/>
            </a:endParaRPr>
          </a:p>
        </p:txBody>
      </p:sp>
      <p:sp>
        <p:nvSpPr>
          <p:cNvPr id="4301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4301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F9F8331-2BEB-0C40-BFDA-798DC79B872C}" type="slidenum">
              <a:rPr lang="en-US" sz="1200"/>
              <a:pPr/>
              <a:t>15</a:t>
            </a:fld>
            <a:endParaRPr lang="en-US" sz="1200"/>
          </a:p>
        </p:txBody>
      </p:sp>
      <p:sp>
        <p:nvSpPr>
          <p:cNvPr id="4505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5AA428C-E656-C14B-90E2-34C59E807466}" type="slidenum">
              <a:rPr lang="en-GB" sz="1300">
                <a:solidFill>
                  <a:srgbClr val="000000"/>
                </a:solidFill>
                <a:latin typeface="Times New Roman" charset="0"/>
              </a:rPr>
              <a:pPr algn="r" eaLnBrk="1">
                <a:lnSpc>
                  <a:spcPct val="116000"/>
                </a:lnSpc>
                <a:buClr>
                  <a:srgbClr val="000000"/>
                </a:buClr>
                <a:buSzPct val="45000"/>
                <a:buFont typeface="Wingdings" charset="0"/>
                <a:buNone/>
              </a:pPr>
              <a:t>15</a:t>
            </a:fld>
            <a:endParaRPr lang="en-GB" sz="1300">
              <a:solidFill>
                <a:srgbClr val="000000"/>
              </a:solidFill>
              <a:latin typeface="Times New Roman" charset="0"/>
            </a:endParaRPr>
          </a:p>
        </p:txBody>
      </p:sp>
      <p:sp>
        <p:nvSpPr>
          <p:cNvPr id="4505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4506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007344B-DFB7-7C42-8722-4E96A9008041}" type="slidenum">
              <a:rPr lang="en-US" sz="1200"/>
              <a:pPr/>
              <a:t>16</a:t>
            </a:fld>
            <a:endParaRPr lang="en-US" sz="1200"/>
          </a:p>
        </p:txBody>
      </p:sp>
      <p:sp>
        <p:nvSpPr>
          <p:cNvPr id="4710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C800AC0-CC55-2F4A-9591-E92A0EF9CF69}" type="slidenum">
              <a:rPr lang="en-GB" sz="1300">
                <a:solidFill>
                  <a:srgbClr val="000000"/>
                </a:solidFill>
                <a:latin typeface="Times New Roman" charset="0"/>
              </a:rPr>
              <a:pPr algn="r" eaLnBrk="1">
                <a:lnSpc>
                  <a:spcPct val="116000"/>
                </a:lnSpc>
                <a:buClr>
                  <a:srgbClr val="000000"/>
                </a:buClr>
                <a:buSzPct val="45000"/>
                <a:buFont typeface="Wingdings" charset="0"/>
                <a:buNone/>
              </a:pPr>
              <a:t>16</a:t>
            </a:fld>
            <a:endParaRPr lang="en-GB" sz="1300">
              <a:solidFill>
                <a:srgbClr val="000000"/>
              </a:solidFill>
              <a:latin typeface="Times New Roman" charset="0"/>
            </a:endParaRPr>
          </a:p>
        </p:txBody>
      </p:sp>
      <p:sp>
        <p:nvSpPr>
          <p:cNvPr id="4710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4710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7C94605-3B97-8C4A-815D-8D7B6994649F}" type="slidenum">
              <a:rPr lang="en-US" sz="1200"/>
              <a:pPr/>
              <a:t>17</a:t>
            </a:fld>
            <a:endParaRPr lang="en-US" sz="1200"/>
          </a:p>
        </p:txBody>
      </p:sp>
      <p:sp>
        <p:nvSpPr>
          <p:cNvPr id="4915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BA54D43F-D7CD-DD4D-9838-B75B7CD4A0FA}" type="slidenum">
              <a:rPr lang="en-GB" sz="1300">
                <a:solidFill>
                  <a:srgbClr val="000000"/>
                </a:solidFill>
                <a:latin typeface="Times New Roman" charset="0"/>
              </a:rPr>
              <a:pPr algn="r" eaLnBrk="1">
                <a:lnSpc>
                  <a:spcPct val="116000"/>
                </a:lnSpc>
                <a:buClr>
                  <a:srgbClr val="000000"/>
                </a:buClr>
                <a:buSzPct val="45000"/>
                <a:buFont typeface="Wingdings" charset="0"/>
                <a:buNone/>
              </a:pPr>
              <a:t>17</a:t>
            </a:fld>
            <a:endParaRPr lang="en-GB" sz="1300">
              <a:solidFill>
                <a:srgbClr val="000000"/>
              </a:solidFill>
              <a:latin typeface="Times New Roman" charset="0"/>
            </a:endParaRPr>
          </a:p>
        </p:txBody>
      </p:sp>
      <p:sp>
        <p:nvSpPr>
          <p:cNvPr id="4915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4915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B3765BA-D585-E94A-B38E-00F2F1097F4A}" type="slidenum">
              <a:rPr lang="en-US" sz="1200"/>
              <a:pPr/>
              <a:t>18</a:t>
            </a:fld>
            <a:endParaRPr lang="en-US" sz="1200"/>
          </a:p>
        </p:txBody>
      </p:sp>
      <p:sp>
        <p:nvSpPr>
          <p:cNvPr id="5120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D3E3E3D-C15E-2A4B-A89B-9E550F225304}" type="slidenum">
              <a:rPr lang="en-GB" sz="1300">
                <a:solidFill>
                  <a:srgbClr val="000000"/>
                </a:solidFill>
                <a:latin typeface="Times New Roman" charset="0"/>
              </a:rPr>
              <a:pPr algn="r" eaLnBrk="1">
                <a:lnSpc>
                  <a:spcPct val="116000"/>
                </a:lnSpc>
                <a:buClr>
                  <a:srgbClr val="000000"/>
                </a:buClr>
                <a:buSzPct val="45000"/>
                <a:buFont typeface="Wingdings" charset="0"/>
                <a:buNone/>
              </a:pPr>
              <a:t>18</a:t>
            </a:fld>
            <a:endParaRPr lang="en-GB" sz="1300">
              <a:solidFill>
                <a:srgbClr val="000000"/>
              </a:solidFill>
              <a:latin typeface="Times New Roman" charset="0"/>
            </a:endParaRPr>
          </a:p>
        </p:txBody>
      </p:sp>
      <p:sp>
        <p:nvSpPr>
          <p:cNvPr id="5120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5120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D7D7C298-0055-3441-A4EE-097E5BDCF22A}" type="slidenum">
              <a:rPr lang="en-US" sz="1200"/>
              <a:pPr/>
              <a:t>19</a:t>
            </a:fld>
            <a:endParaRPr lang="en-US" sz="1200"/>
          </a:p>
        </p:txBody>
      </p:sp>
      <p:sp>
        <p:nvSpPr>
          <p:cNvPr id="5325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F564022-4F56-874E-BF59-40D502E26107}" type="slidenum">
              <a:rPr lang="en-GB" sz="1300">
                <a:solidFill>
                  <a:srgbClr val="000000"/>
                </a:solidFill>
                <a:latin typeface="Times New Roman" charset="0"/>
              </a:rPr>
              <a:pPr algn="r" eaLnBrk="1">
                <a:lnSpc>
                  <a:spcPct val="116000"/>
                </a:lnSpc>
                <a:buClr>
                  <a:srgbClr val="000000"/>
                </a:buClr>
                <a:buSzPct val="45000"/>
                <a:buFont typeface="Wingdings" charset="0"/>
                <a:buNone/>
              </a:pPr>
              <a:t>19</a:t>
            </a:fld>
            <a:endParaRPr lang="en-GB" sz="1300">
              <a:solidFill>
                <a:srgbClr val="000000"/>
              </a:solidFill>
              <a:latin typeface="Times New Roman" charset="0"/>
            </a:endParaRPr>
          </a:p>
        </p:txBody>
      </p:sp>
      <p:sp>
        <p:nvSpPr>
          <p:cNvPr id="5325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5325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51A9B54-B1FA-8A47-984F-B9AB58319CF3}" type="slidenum">
              <a:rPr lang="en-US" sz="1200"/>
              <a:pPr/>
              <a:t>2</a:t>
            </a:fld>
            <a:endParaRPr lang="en-US" sz="1200"/>
          </a:p>
        </p:txBody>
      </p:sp>
      <p:sp>
        <p:nvSpPr>
          <p:cNvPr id="1843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F201E90-8D82-DA49-8A36-262E0AE575EE}" type="slidenum">
              <a:rPr lang="en-GB" sz="1300">
                <a:solidFill>
                  <a:srgbClr val="000000"/>
                </a:solidFill>
                <a:latin typeface="Times New Roman" charset="0"/>
              </a:rPr>
              <a:pPr algn="r" eaLnBrk="1">
                <a:lnSpc>
                  <a:spcPct val="116000"/>
                </a:lnSpc>
                <a:buClr>
                  <a:srgbClr val="000000"/>
                </a:buClr>
                <a:buSzPct val="45000"/>
                <a:buFont typeface="Wingdings" charset="0"/>
                <a:buNone/>
              </a:pPr>
              <a:t>2</a:t>
            </a:fld>
            <a:endParaRPr lang="en-GB" sz="1300">
              <a:solidFill>
                <a:srgbClr val="000000"/>
              </a:solidFill>
              <a:latin typeface="Times New Roman" charset="0"/>
            </a:endParaRPr>
          </a:p>
        </p:txBody>
      </p:sp>
      <p:sp>
        <p:nvSpPr>
          <p:cNvPr id="1843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1843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C7DD4D2-8930-954C-B874-390DCA424B7C}" type="slidenum">
              <a:rPr lang="en-US" sz="1200"/>
              <a:pPr/>
              <a:t>20</a:t>
            </a:fld>
            <a:endParaRPr lang="en-US" sz="1200"/>
          </a:p>
        </p:txBody>
      </p:sp>
      <p:sp>
        <p:nvSpPr>
          <p:cNvPr id="5529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78A4AE73-19CC-BE4A-9B58-B035C5368A48}" type="slidenum">
              <a:rPr lang="en-GB" sz="1300">
                <a:solidFill>
                  <a:srgbClr val="000000"/>
                </a:solidFill>
                <a:latin typeface="Times New Roman" charset="0"/>
              </a:rPr>
              <a:pPr algn="r" eaLnBrk="1">
                <a:lnSpc>
                  <a:spcPct val="116000"/>
                </a:lnSpc>
                <a:buClr>
                  <a:srgbClr val="000000"/>
                </a:buClr>
                <a:buSzPct val="45000"/>
                <a:buFont typeface="Wingdings" charset="0"/>
                <a:buNone/>
              </a:pPr>
              <a:t>20</a:t>
            </a:fld>
            <a:endParaRPr lang="en-GB" sz="1300">
              <a:solidFill>
                <a:srgbClr val="000000"/>
              </a:solidFill>
              <a:latin typeface="Times New Roman" charset="0"/>
            </a:endParaRPr>
          </a:p>
        </p:txBody>
      </p:sp>
      <p:sp>
        <p:nvSpPr>
          <p:cNvPr id="5529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5530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4B36F1AC-B93E-4249-B697-C6808F739695}" type="slidenum">
              <a:rPr lang="en-US" sz="1200"/>
              <a:pPr/>
              <a:t>21</a:t>
            </a:fld>
            <a:endParaRPr lang="en-US" sz="1200"/>
          </a:p>
        </p:txBody>
      </p:sp>
      <p:sp>
        <p:nvSpPr>
          <p:cNvPr id="5734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CD018DC-3C0A-E342-9147-A76243071E9A}" type="slidenum">
              <a:rPr lang="en-GB" sz="1300">
                <a:solidFill>
                  <a:srgbClr val="000000"/>
                </a:solidFill>
                <a:latin typeface="Times New Roman" charset="0"/>
              </a:rPr>
              <a:pPr algn="r" eaLnBrk="1">
                <a:lnSpc>
                  <a:spcPct val="116000"/>
                </a:lnSpc>
                <a:buClr>
                  <a:srgbClr val="000000"/>
                </a:buClr>
                <a:buSzPct val="45000"/>
                <a:buFont typeface="Wingdings" charset="0"/>
                <a:buNone/>
              </a:pPr>
              <a:t>21</a:t>
            </a:fld>
            <a:endParaRPr lang="en-GB" sz="1300">
              <a:solidFill>
                <a:srgbClr val="000000"/>
              </a:solidFill>
              <a:latin typeface="Times New Roman" charset="0"/>
            </a:endParaRPr>
          </a:p>
        </p:txBody>
      </p:sp>
      <p:sp>
        <p:nvSpPr>
          <p:cNvPr id="5734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5734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F80A8F4-F331-6248-BAF6-F1218CA348EC}" type="slidenum">
              <a:rPr lang="en-US" sz="1200"/>
              <a:pPr/>
              <a:t>22</a:t>
            </a:fld>
            <a:endParaRPr lang="en-US" sz="1200"/>
          </a:p>
        </p:txBody>
      </p:sp>
      <p:sp>
        <p:nvSpPr>
          <p:cNvPr id="5939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B0C461C-B5F7-A04C-9856-490B27C95C59}" type="slidenum">
              <a:rPr lang="en-GB" sz="1300">
                <a:solidFill>
                  <a:srgbClr val="000000"/>
                </a:solidFill>
                <a:latin typeface="Times New Roman" charset="0"/>
              </a:rPr>
              <a:pPr algn="r" eaLnBrk="1">
                <a:lnSpc>
                  <a:spcPct val="116000"/>
                </a:lnSpc>
                <a:buClr>
                  <a:srgbClr val="000000"/>
                </a:buClr>
                <a:buSzPct val="45000"/>
                <a:buFont typeface="Wingdings" charset="0"/>
                <a:buNone/>
              </a:pPr>
              <a:t>22</a:t>
            </a:fld>
            <a:endParaRPr lang="en-GB" sz="1300">
              <a:solidFill>
                <a:srgbClr val="000000"/>
              </a:solidFill>
              <a:latin typeface="Times New Roman" charset="0"/>
            </a:endParaRPr>
          </a:p>
        </p:txBody>
      </p:sp>
      <p:sp>
        <p:nvSpPr>
          <p:cNvPr id="5939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5939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4AD6C7F-C220-E44A-8FCB-727DD5061AB5}" type="slidenum">
              <a:rPr lang="en-US" sz="1200"/>
              <a:pPr/>
              <a:t>23</a:t>
            </a:fld>
            <a:endParaRPr lang="en-US" sz="1200"/>
          </a:p>
        </p:txBody>
      </p:sp>
      <p:sp>
        <p:nvSpPr>
          <p:cNvPr id="6144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7A38979-3FE8-B744-B3DE-662FADA31D0C}" type="slidenum">
              <a:rPr lang="en-GB" sz="1300">
                <a:solidFill>
                  <a:srgbClr val="000000"/>
                </a:solidFill>
                <a:latin typeface="Times New Roman" charset="0"/>
              </a:rPr>
              <a:pPr algn="r" eaLnBrk="1">
                <a:lnSpc>
                  <a:spcPct val="116000"/>
                </a:lnSpc>
                <a:buClr>
                  <a:srgbClr val="000000"/>
                </a:buClr>
                <a:buSzPct val="45000"/>
                <a:buFont typeface="Wingdings" charset="0"/>
                <a:buNone/>
              </a:pPr>
              <a:t>23</a:t>
            </a:fld>
            <a:endParaRPr lang="en-GB" sz="1300">
              <a:solidFill>
                <a:srgbClr val="000000"/>
              </a:solidFill>
              <a:latin typeface="Times New Roman" charset="0"/>
            </a:endParaRPr>
          </a:p>
        </p:txBody>
      </p:sp>
      <p:sp>
        <p:nvSpPr>
          <p:cNvPr id="6144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6144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A462EFE-095C-B945-90D0-31A7D54E47DA}" type="slidenum">
              <a:rPr lang="en-US" sz="1200"/>
              <a:pPr/>
              <a:t>24</a:t>
            </a:fld>
            <a:endParaRPr lang="en-US" sz="1200"/>
          </a:p>
        </p:txBody>
      </p:sp>
      <p:sp>
        <p:nvSpPr>
          <p:cNvPr id="6349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2179EE3-4E7E-D24B-A10D-3F4AF1309D3F}" type="slidenum">
              <a:rPr lang="en-GB" sz="1300">
                <a:solidFill>
                  <a:srgbClr val="000000"/>
                </a:solidFill>
                <a:latin typeface="Times New Roman" charset="0"/>
              </a:rPr>
              <a:pPr algn="r" eaLnBrk="1">
                <a:lnSpc>
                  <a:spcPct val="116000"/>
                </a:lnSpc>
                <a:buClr>
                  <a:srgbClr val="000000"/>
                </a:buClr>
                <a:buSzPct val="45000"/>
                <a:buFont typeface="Wingdings" charset="0"/>
                <a:buNone/>
              </a:pPr>
              <a:t>24</a:t>
            </a:fld>
            <a:endParaRPr lang="en-GB" sz="1300">
              <a:solidFill>
                <a:srgbClr val="000000"/>
              </a:solidFill>
              <a:latin typeface="Times New Roman" charset="0"/>
            </a:endParaRPr>
          </a:p>
        </p:txBody>
      </p:sp>
      <p:sp>
        <p:nvSpPr>
          <p:cNvPr id="6349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6349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46D2BB3-5532-CA45-B837-ED119DD86D06}" type="slidenum">
              <a:rPr lang="en-US" sz="1200"/>
              <a:pPr/>
              <a:t>25</a:t>
            </a:fld>
            <a:endParaRPr lang="en-US" sz="1200"/>
          </a:p>
        </p:txBody>
      </p:sp>
      <p:sp>
        <p:nvSpPr>
          <p:cNvPr id="6553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F5232CA-83B0-F247-9E7B-3FD65F0F3E5E}" type="slidenum">
              <a:rPr lang="en-GB" sz="1300">
                <a:solidFill>
                  <a:srgbClr val="000000"/>
                </a:solidFill>
                <a:latin typeface="Times New Roman" charset="0"/>
              </a:rPr>
              <a:pPr algn="r" eaLnBrk="1">
                <a:lnSpc>
                  <a:spcPct val="116000"/>
                </a:lnSpc>
                <a:buClr>
                  <a:srgbClr val="000000"/>
                </a:buClr>
                <a:buSzPct val="45000"/>
                <a:buFont typeface="Wingdings" charset="0"/>
                <a:buNone/>
              </a:pPr>
              <a:t>25</a:t>
            </a:fld>
            <a:endParaRPr lang="en-GB" sz="1300">
              <a:solidFill>
                <a:srgbClr val="000000"/>
              </a:solidFill>
              <a:latin typeface="Times New Roman" charset="0"/>
            </a:endParaRPr>
          </a:p>
        </p:txBody>
      </p:sp>
      <p:sp>
        <p:nvSpPr>
          <p:cNvPr id="6553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6554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1F73D46E-817D-FC41-A3B7-1554BB79EBB6}" type="slidenum">
              <a:rPr lang="en-US" sz="1200"/>
              <a:pPr/>
              <a:t>26</a:t>
            </a:fld>
            <a:endParaRPr lang="en-US" sz="1200"/>
          </a:p>
        </p:txBody>
      </p:sp>
      <p:sp>
        <p:nvSpPr>
          <p:cNvPr id="6758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B8B5DF3-D114-B34B-A662-816EABB33D51}" type="slidenum">
              <a:rPr lang="en-GB" sz="1300">
                <a:solidFill>
                  <a:srgbClr val="000000"/>
                </a:solidFill>
                <a:latin typeface="Times New Roman" charset="0"/>
              </a:rPr>
              <a:pPr algn="r" eaLnBrk="1">
                <a:lnSpc>
                  <a:spcPct val="116000"/>
                </a:lnSpc>
                <a:buClr>
                  <a:srgbClr val="000000"/>
                </a:buClr>
                <a:buSzPct val="45000"/>
                <a:buFont typeface="Wingdings" charset="0"/>
                <a:buNone/>
              </a:pPr>
              <a:t>26</a:t>
            </a:fld>
            <a:endParaRPr lang="en-GB" sz="1300">
              <a:solidFill>
                <a:srgbClr val="000000"/>
              </a:solidFill>
              <a:latin typeface="Times New Roman" charset="0"/>
            </a:endParaRPr>
          </a:p>
        </p:txBody>
      </p:sp>
      <p:sp>
        <p:nvSpPr>
          <p:cNvPr id="6758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6758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72FE9EF-F8F1-0248-A4D4-D26359505621}" type="slidenum">
              <a:rPr lang="en-US" sz="1200"/>
              <a:pPr/>
              <a:t>27</a:t>
            </a:fld>
            <a:endParaRPr lang="en-US" sz="1200"/>
          </a:p>
        </p:txBody>
      </p:sp>
      <p:sp>
        <p:nvSpPr>
          <p:cNvPr id="6963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2E5B6AF-1235-5B49-9314-A236D909AC18}" type="slidenum">
              <a:rPr lang="en-GB" sz="1300">
                <a:solidFill>
                  <a:srgbClr val="000000"/>
                </a:solidFill>
                <a:latin typeface="Times New Roman" charset="0"/>
              </a:rPr>
              <a:pPr algn="r" eaLnBrk="1">
                <a:lnSpc>
                  <a:spcPct val="116000"/>
                </a:lnSpc>
                <a:buClr>
                  <a:srgbClr val="000000"/>
                </a:buClr>
                <a:buSzPct val="45000"/>
                <a:buFont typeface="Wingdings" charset="0"/>
                <a:buNone/>
              </a:pPr>
              <a:t>27</a:t>
            </a:fld>
            <a:endParaRPr lang="en-GB" sz="1300">
              <a:solidFill>
                <a:srgbClr val="000000"/>
              </a:solidFill>
              <a:latin typeface="Times New Roman" charset="0"/>
            </a:endParaRPr>
          </a:p>
        </p:txBody>
      </p:sp>
      <p:sp>
        <p:nvSpPr>
          <p:cNvPr id="6963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6963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8C7E2B35-2F96-D145-91DA-E587FC0D945D}" type="slidenum">
              <a:rPr lang="en-US" sz="1200"/>
              <a:pPr/>
              <a:t>28</a:t>
            </a:fld>
            <a:endParaRPr lang="en-US" sz="1200"/>
          </a:p>
        </p:txBody>
      </p:sp>
      <p:sp>
        <p:nvSpPr>
          <p:cNvPr id="7168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32D3808-5558-E844-9B7D-912D0A681CCB}" type="slidenum">
              <a:rPr lang="en-GB" sz="1300">
                <a:solidFill>
                  <a:srgbClr val="000000"/>
                </a:solidFill>
                <a:latin typeface="Times New Roman" charset="0"/>
              </a:rPr>
              <a:pPr algn="r" eaLnBrk="1">
                <a:lnSpc>
                  <a:spcPct val="116000"/>
                </a:lnSpc>
                <a:buClr>
                  <a:srgbClr val="000000"/>
                </a:buClr>
                <a:buSzPct val="45000"/>
                <a:buFont typeface="Wingdings" charset="0"/>
                <a:buNone/>
              </a:pPr>
              <a:t>28</a:t>
            </a:fld>
            <a:endParaRPr lang="en-GB" sz="1300">
              <a:solidFill>
                <a:srgbClr val="000000"/>
              </a:solidFill>
              <a:latin typeface="Times New Roman" charset="0"/>
            </a:endParaRPr>
          </a:p>
        </p:txBody>
      </p:sp>
      <p:sp>
        <p:nvSpPr>
          <p:cNvPr id="7168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7168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8F8295C-3B4D-7C48-B330-56FBDF92C41A}" type="slidenum">
              <a:rPr lang="en-US" sz="1200"/>
              <a:pPr/>
              <a:t>29</a:t>
            </a:fld>
            <a:endParaRPr lang="en-US" sz="1200"/>
          </a:p>
        </p:txBody>
      </p:sp>
      <p:sp>
        <p:nvSpPr>
          <p:cNvPr id="7373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CAE1318F-3827-D14C-9D6F-2A1C18A5CED7}" type="slidenum">
              <a:rPr lang="en-GB" sz="1300">
                <a:solidFill>
                  <a:srgbClr val="000000"/>
                </a:solidFill>
                <a:latin typeface="Times New Roman" charset="0"/>
              </a:rPr>
              <a:pPr algn="r" eaLnBrk="1">
                <a:lnSpc>
                  <a:spcPct val="116000"/>
                </a:lnSpc>
                <a:buClr>
                  <a:srgbClr val="000000"/>
                </a:buClr>
                <a:buSzPct val="45000"/>
                <a:buFont typeface="Wingdings" charset="0"/>
                <a:buNone/>
              </a:pPr>
              <a:t>29</a:t>
            </a:fld>
            <a:endParaRPr lang="en-GB" sz="1300">
              <a:solidFill>
                <a:srgbClr val="000000"/>
              </a:solidFill>
              <a:latin typeface="Times New Roman" charset="0"/>
            </a:endParaRPr>
          </a:p>
        </p:txBody>
      </p:sp>
      <p:sp>
        <p:nvSpPr>
          <p:cNvPr id="7373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7373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D42D966-4F7E-9645-A566-7D2E488808AF}" type="slidenum">
              <a:rPr lang="en-US" sz="1200"/>
              <a:pPr/>
              <a:t>3</a:t>
            </a:fld>
            <a:endParaRPr lang="en-US" sz="1200"/>
          </a:p>
        </p:txBody>
      </p:sp>
      <p:sp>
        <p:nvSpPr>
          <p:cNvPr id="2048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154A7FC-66DB-D546-A43A-1D16DB6996C0}" type="slidenum">
              <a:rPr lang="en-GB" sz="1300">
                <a:solidFill>
                  <a:srgbClr val="000000"/>
                </a:solidFill>
                <a:latin typeface="Times New Roman" charset="0"/>
              </a:rPr>
              <a:pPr algn="r" eaLnBrk="1">
                <a:lnSpc>
                  <a:spcPct val="116000"/>
                </a:lnSpc>
                <a:buClr>
                  <a:srgbClr val="000000"/>
                </a:buClr>
                <a:buSzPct val="45000"/>
                <a:buFont typeface="Wingdings" charset="0"/>
                <a:buNone/>
              </a:pPr>
              <a:t>3</a:t>
            </a:fld>
            <a:endParaRPr lang="en-GB" sz="1300">
              <a:solidFill>
                <a:srgbClr val="000000"/>
              </a:solidFill>
              <a:latin typeface="Times New Roman" charset="0"/>
            </a:endParaRPr>
          </a:p>
        </p:txBody>
      </p:sp>
      <p:sp>
        <p:nvSpPr>
          <p:cNvPr id="2048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2048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20AD00B-EEE2-0C42-9F8F-A02275625562}" type="slidenum">
              <a:rPr lang="en-US" sz="1200"/>
              <a:pPr/>
              <a:t>30</a:t>
            </a:fld>
            <a:endParaRPr lang="en-US" sz="1200"/>
          </a:p>
        </p:txBody>
      </p:sp>
      <p:sp>
        <p:nvSpPr>
          <p:cNvPr id="7577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62CDC3F-BAF4-F240-B73F-E15312DCA824}" type="slidenum">
              <a:rPr lang="en-GB" sz="1300">
                <a:solidFill>
                  <a:srgbClr val="000000"/>
                </a:solidFill>
                <a:latin typeface="Times New Roman" charset="0"/>
              </a:rPr>
              <a:pPr algn="r" eaLnBrk="1">
                <a:lnSpc>
                  <a:spcPct val="116000"/>
                </a:lnSpc>
                <a:buClr>
                  <a:srgbClr val="000000"/>
                </a:buClr>
                <a:buSzPct val="45000"/>
                <a:buFont typeface="Wingdings" charset="0"/>
                <a:buNone/>
              </a:pPr>
              <a:t>30</a:t>
            </a:fld>
            <a:endParaRPr lang="en-GB" sz="1300">
              <a:solidFill>
                <a:srgbClr val="000000"/>
              </a:solidFill>
              <a:latin typeface="Times New Roman" charset="0"/>
            </a:endParaRPr>
          </a:p>
        </p:txBody>
      </p:sp>
      <p:sp>
        <p:nvSpPr>
          <p:cNvPr id="7577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7578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2AEC235-96BD-1F43-A8C2-CA2F09A3B6C1}" type="slidenum">
              <a:rPr lang="en-US" sz="1200"/>
              <a:pPr/>
              <a:t>31</a:t>
            </a:fld>
            <a:endParaRPr lang="en-US" sz="1200"/>
          </a:p>
        </p:txBody>
      </p:sp>
      <p:sp>
        <p:nvSpPr>
          <p:cNvPr id="7782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C58455E-FFEF-0744-B88E-DDA4D81308E3}" type="slidenum">
              <a:rPr lang="en-GB" sz="1300">
                <a:solidFill>
                  <a:srgbClr val="000000"/>
                </a:solidFill>
                <a:latin typeface="Times New Roman" charset="0"/>
              </a:rPr>
              <a:pPr algn="r" eaLnBrk="1">
                <a:lnSpc>
                  <a:spcPct val="116000"/>
                </a:lnSpc>
                <a:buClr>
                  <a:srgbClr val="000000"/>
                </a:buClr>
                <a:buSzPct val="45000"/>
                <a:buFont typeface="Wingdings" charset="0"/>
                <a:buNone/>
              </a:pPr>
              <a:t>31</a:t>
            </a:fld>
            <a:endParaRPr lang="en-GB" sz="1300">
              <a:solidFill>
                <a:srgbClr val="000000"/>
              </a:solidFill>
              <a:latin typeface="Times New Roman" charset="0"/>
            </a:endParaRPr>
          </a:p>
        </p:txBody>
      </p:sp>
      <p:sp>
        <p:nvSpPr>
          <p:cNvPr id="7782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7782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DA1DE3D-0F76-2440-843F-13B7DF68A610}" type="slidenum">
              <a:rPr lang="en-US" sz="1200"/>
              <a:pPr/>
              <a:t>32</a:t>
            </a:fld>
            <a:endParaRPr lang="en-US" sz="1200"/>
          </a:p>
        </p:txBody>
      </p:sp>
      <p:sp>
        <p:nvSpPr>
          <p:cNvPr id="7987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5E40DB2-0627-044A-9AC9-997899DFE99E}" type="slidenum">
              <a:rPr lang="en-GB" sz="1300">
                <a:solidFill>
                  <a:srgbClr val="000000"/>
                </a:solidFill>
                <a:latin typeface="Times New Roman" charset="0"/>
              </a:rPr>
              <a:pPr algn="r" eaLnBrk="1">
                <a:lnSpc>
                  <a:spcPct val="116000"/>
                </a:lnSpc>
                <a:buClr>
                  <a:srgbClr val="000000"/>
                </a:buClr>
                <a:buSzPct val="45000"/>
                <a:buFont typeface="Wingdings" charset="0"/>
                <a:buNone/>
              </a:pPr>
              <a:t>32</a:t>
            </a:fld>
            <a:endParaRPr lang="en-GB" sz="1300">
              <a:solidFill>
                <a:srgbClr val="000000"/>
              </a:solidFill>
              <a:latin typeface="Times New Roman" charset="0"/>
            </a:endParaRPr>
          </a:p>
        </p:txBody>
      </p:sp>
      <p:sp>
        <p:nvSpPr>
          <p:cNvPr id="7987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7987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8EB0909-4C2F-3D40-9430-CAC0DB7FC4C0}" type="slidenum">
              <a:rPr lang="en-US" sz="1200"/>
              <a:pPr/>
              <a:t>33</a:t>
            </a:fld>
            <a:endParaRPr lang="en-US" sz="1200"/>
          </a:p>
        </p:txBody>
      </p:sp>
      <p:sp>
        <p:nvSpPr>
          <p:cNvPr id="8192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B498381-3952-F84A-B7AF-76CE67DFE7D3}" type="slidenum">
              <a:rPr lang="en-GB" sz="1300">
                <a:solidFill>
                  <a:srgbClr val="000000"/>
                </a:solidFill>
                <a:latin typeface="Times New Roman" charset="0"/>
              </a:rPr>
              <a:pPr algn="r" eaLnBrk="1">
                <a:lnSpc>
                  <a:spcPct val="116000"/>
                </a:lnSpc>
                <a:buClr>
                  <a:srgbClr val="000000"/>
                </a:buClr>
                <a:buSzPct val="45000"/>
                <a:buFont typeface="Wingdings" charset="0"/>
                <a:buNone/>
              </a:pPr>
              <a:t>33</a:t>
            </a:fld>
            <a:endParaRPr lang="en-GB" sz="1300">
              <a:solidFill>
                <a:srgbClr val="000000"/>
              </a:solidFill>
              <a:latin typeface="Times New Roman" charset="0"/>
            </a:endParaRPr>
          </a:p>
        </p:txBody>
      </p:sp>
      <p:sp>
        <p:nvSpPr>
          <p:cNvPr id="8192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8192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6B431D2C-D65C-8C4C-8709-D0D580F7318B}" type="slidenum">
              <a:rPr lang="en-US" sz="1200"/>
              <a:pPr/>
              <a:t>34</a:t>
            </a:fld>
            <a:endParaRPr lang="en-US" sz="1200"/>
          </a:p>
        </p:txBody>
      </p:sp>
      <p:sp>
        <p:nvSpPr>
          <p:cNvPr id="8397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C0A63B4-E0A1-E24B-9EF4-4A767B3962C2}" type="slidenum">
              <a:rPr lang="en-GB" sz="1300">
                <a:solidFill>
                  <a:srgbClr val="000000"/>
                </a:solidFill>
                <a:latin typeface="Times New Roman" charset="0"/>
              </a:rPr>
              <a:pPr algn="r" eaLnBrk="1">
                <a:lnSpc>
                  <a:spcPct val="116000"/>
                </a:lnSpc>
                <a:buClr>
                  <a:srgbClr val="000000"/>
                </a:buClr>
                <a:buSzPct val="45000"/>
                <a:buFont typeface="Wingdings" charset="0"/>
                <a:buNone/>
              </a:pPr>
              <a:t>34</a:t>
            </a:fld>
            <a:endParaRPr lang="en-GB" sz="1300">
              <a:solidFill>
                <a:srgbClr val="000000"/>
              </a:solidFill>
              <a:latin typeface="Times New Roman" charset="0"/>
            </a:endParaRPr>
          </a:p>
        </p:txBody>
      </p:sp>
      <p:sp>
        <p:nvSpPr>
          <p:cNvPr id="8397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8397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B4300A6-41F8-274B-A78D-192090C59830}" type="slidenum">
              <a:rPr lang="en-US" sz="1200"/>
              <a:pPr/>
              <a:t>35</a:t>
            </a:fld>
            <a:endParaRPr lang="en-US" sz="1200"/>
          </a:p>
        </p:txBody>
      </p:sp>
      <p:sp>
        <p:nvSpPr>
          <p:cNvPr id="8601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EA802020-8106-8449-8D5C-D51A9C425FE9}" type="slidenum">
              <a:rPr lang="en-GB" sz="1300">
                <a:solidFill>
                  <a:srgbClr val="000000"/>
                </a:solidFill>
                <a:latin typeface="Times New Roman" charset="0"/>
              </a:rPr>
              <a:pPr algn="r" eaLnBrk="1">
                <a:lnSpc>
                  <a:spcPct val="116000"/>
                </a:lnSpc>
                <a:buClr>
                  <a:srgbClr val="000000"/>
                </a:buClr>
                <a:buSzPct val="45000"/>
                <a:buFont typeface="Wingdings" charset="0"/>
                <a:buNone/>
              </a:pPr>
              <a:t>35</a:t>
            </a:fld>
            <a:endParaRPr lang="en-GB" sz="1300">
              <a:solidFill>
                <a:srgbClr val="000000"/>
              </a:solidFill>
              <a:latin typeface="Times New Roman" charset="0"/>
            </a:endParaRPr>
          </a:p>
        </p:txBody>
      </p:sp>
      <p:sp>
        <p:nvSpPr>
          <p:cNvPr id="8601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8602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C2756B34-2104-E040-BEE1-70682898970A}" type="slidenum">
              <a:rPr lang="en-US" sz="1200"/>
              <a:pPr/>
              <a:t>36</a:t>
            </a:fld>
            <a:endParaRPr lang="en-US" sz="1200"/>
          </a:p>
        </p:txBody>
      </p:sp>
      <p:sp>
        <p:nvSpPr>
          <p:cNvPr id="8806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8FE21D3-CF39-7F41-9CB5-2F8BCF49905B}" type="slidenum">
              <a:rPr lang="en-GB" sz="1300">
                <a:solidFill>
                  <a:srgbClr val="000000"/>
                </a:solidFill>
                <a:latin typeface="Times New Roman" charset="0"/>
              </a:rPr>
              <a:pPr algn="r" eaLnBrk="1">
                <a:lnSpc>
                  <a:spcPct val="116000"/>
                </a:lnSpc>
                <a:buClr>
                  <a:srgbClr val="000000"/>
                </a:buClr>
                <a:buSzPct val="45000"/>
                <a:buFont typeface="Wingdings" charset="0"/>
                <a:buNone/>
              </a:pPr>
              <a:t>36</a:t>
            </a:fld>
            <a:endParaRPr lang="en-GB" sz="1300">
              <a:solidFill>
                <a:srgbClr val="000000"/>
              </a:solidFill>
              <a:latin typeface="Times New Roman" charset="0"/>
            </a:endParaRPr>
          </a:p>
        </p:txBody>
      </p:sp>
      <p:sp>
        <p:nvSpPr>
          <p:cNvPr id="8806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8806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9725A853-5093-114B-A688-8AF37E20C40F}" type="slidenum">
              <a:rPr lang="en-US" sz="1200"/>
              <a:pPr/>
              <a:t>37</a:t>
            </a:fld>
            <a:endParaRPr lang="en-US" sz="1200"/>
          </a:p>
        </p:txBody>
      </p:sp>
      <p:sp>
        <p:nvSpPr>
          <p:cNvPr id="9011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4F089AF-2A6C-F34C-B978-39F0D0F7AB96}" type="slidenum">
              <a:rPr lang="en-GB" sz="1300">
                <a:solidFill>
                  <a:srgbClr val="000000"/>
                </a:solidFill>
                <a:latin typeface="Times New Roman" charset="0"/>
              </a:rPr>
              <a:pPr algn="r" eaLnBrk="1">
                <a:lnSpc>
                  <a:spcPct val="116000"/>
                </a:lnSpc>
                <a:buClr>
                  <a:srgbClr val="000000"/>
                </a:buClr>
                <a:buSzPct val="45000"/>
                <a:buFont typeface="Wingdings" charset="0"/>
                <a:buNone/>
              </a:pPr>
              <a:t>37</a:t>
            </a:fld>
            <a:endParaRPr lang="en-GB" sz="1300">
              <a:solidFill>
                <a:srgbClr val="000000"/>
              </a:solidFill>
              <a:latin typeface="Times New Roman" charset="0"/>
            </a:endParaRPr>
          </a:p>
        </p:txBody>
      </p:sp>
      <p:sp>
        <p:nvSpPr>
          <p:cNvPr id="9011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9011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B8A70CB-A5C5-F946-8A07-3217847F5E6F}" type="slidenum">
              <a:rPr lang="en-US" sz="1200"/>
              <a:pPr/>
              <a:t>38</a:t>
            </a:fld>
            <a:endParaRPr lang="en-US" sz="1200"/>
          </a:p>
        </p:txBody>
      </p:sp>
      <p:sp>
        <p:nvSpPr>
          <p:cNvPr id="9216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38ABF8F-1B71-4F4E-9B07-CCC12161F4DA}" type="slidenum">
              <a:rPr lang="en-GB" sz="1300">
                <a:solidFill>
                  <a:srgbClr val="000000"/>
                </a:solidFill>
                <a:latin typeface="Times New Roman" charset="0"/>
              </a:rPr>
              <a:pPr algn="r" eaLnBrk="1">
                <a:lnSpc>
                  <a:spcPct val="116000"/>
                </a:lnSpc>
                <a:buClr>
                  <a:srgbClr val="000000"/>
                </a:buClr>
                <a:buSzPct val="45000"/>
                <a:buFont typeface="Wingdings" charset="0"/>
                <a:buNone/>
              </a:pPr>
              <a:t>38</a:t>
            </a:fld>
            <a:endParaRPr lang="en-GB" sz="1300">
              <a:solidFill>
                <a:srgbClr val="000000"/>
              </a:solidFill>
              <a:latin typeface="Times New Roman" charset="0"/>
            </a:endParaRPr>
          </a:p>
        </p:txBody>
      </p:sp>
      <p:sp>
        <p:nvSpPr>
          <p:cNvPr id="9216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9216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94B6254-DEA3-C94A-9291-4C7C0C85D1C8}" type="slidenum">
              <a:rPr lang="en-US" sz="1200"/>
              <a:pPr/>
              <a:t>39</a:t>
            </a:fld>
            <a:endParaRPr lang="en-US" sz="1200"/>
          </a:p>
        </p:txBody>
      </p:sp>
      <p:sp>
        <p:nvSpPr>
          <p:cNvPr id="9421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9CEF530-14C9-AC42-8530-1D174D69081F}" type="slidenum">
              <a:rPr lang="en-GB" sz="1300">
                <a:solidFill>
                  <a:srgbClr val="000000"/>
                </a:solidFill>
                <a:latin typeface="Times New Roman" charset="0"/>
              </a:rPr>
              <a:pPr algn="r" eaLnBrk="1">
                <a:lnSpc>
                  <a:spcPct val="116000"/>
                </a:lnSpc>
                <a:buClr>
                  <a:srgbClr val="000000"/>
                </a:buClr>
                <a:buSzPct val="45000"/>
                <a:buFont typeface="Wingdings" charset="0"/>
                <a:buNone/>
              </a:pPr>
              <a:t>39</a:t>
            </a:fld>
            <a:endParaRPr lang="en-GB" sz="1300">
              <a:solidFill>
                <a:srgbClr val="000000"/>
              </a:solidFill>
              <a:latin typeface="Times New Roman" charset="0"/>
            </a:endParaRPr>
          </a:p>
        </p:txBody>
      </p:sp>
      <p:sp>
        <p:nvSpPr>
          <p:cNvPr id="9421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9421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3048806-A611-8849-8F42-A8CA249DCFEE}" type="slidenum">
              <a:rPr lang="en-US" sz="1200"/>
              <a:pPr/>
              <a:t>4</a:t>
            </a:fld>
            <a:endParaRPr lang="en-US" sz="1200"/>
          </a:p>
        </p:txBody>
      </p:sp>
      <p:sp>
        <p:nvSpPr>
          <p:cNvPr id="2253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CCCFAB6-8C0D-C54C-9DC5-BB12CECBB77B}" type="slidenum">
              <a:rPr lang="en-GB" sz="1300">
                <a:solidFill>
                  <a:srgbClr val="000000"/>
                </a:solidFill>
                <a:latin typeface="Times New Roman" charset="0"/>
              </a:rPr>
              <a:pPr algn="r" eaLnBrk="1">
                <a:lnSpc>
                  <a:spcPct val="116000"/>
                </a:lnSpc>
                <a:buClr>
                  <a:srgbClr val="000000"/>
                </a:buClr>
                <a:buSzPct val="45000"/>
                <a:buFont typeface="Wingdings" charset="0"/>
                <a:buNone/>
              </a:pPr>
              <a:t>4</a:t>
            </a:fld>
            <a:endParaRPr lang="en-GB" sz="1300">
              <a:solidFill>
                <a:srgbClr val="000000"/>
              </a:solidFill>
              <a:latin typeface="Times New Roman" charset="0"/>
            </a:endParaRPr>
          </a:p>
        </p:txBody>
      </p:sp>
      <p:sp>
        <p:nvSpPr>
          <p:cNvPr id="22531"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2253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Relatively new field of study, coming of age with the development of better molecular and statistical tools.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C16C5F5-BDC6-EF4B-A0C6-14AB0924700B}" type="slidenum">
              <a:rPr lang="en-US" sz="1200"/>
              <a:pPr/>
              <a:t>40</a:t>
            </a:fld>
            <a:endParaRPr lang="en-US" sz="1200"/>
          </a:p>
        </p:txBody>
      </p:sp>
      <p:sp>
        <p:nvSpPr>
          <p:cNvPr id="9625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F5D9237-45B4-044B-8D9B-E23244859DDE}" type="slidenum">
              <a:rPr lang="en-GB" sz="1300">
                <a:solidFill>
                  <a:srgbClr val="000000"/>
                </a:solidFill>
                <a:latin typeface="Times New Roman" charset="0"/>
              </a:rPr>
              <a:pPr algn="r" eaLnBrk="1">
                <a:lnSpc>
                  <a:spcPct val="116000"/>
                </a:lnSpc>
                <a:buClr>
                  <a:srgbClr val="000000"/>
                </a:buClr>
                <a:buSzPct val="45000"/>
                <a:buFont typeface="Wingdings" charset="0"/>
                <a:buNone/>
              </a:pPr>
              <a:t>40</a:t>
            </a:fld>
            <a:endParaRPr lang="en-GB" sz="1300">
              <a:solidFill>
                <a:srgbClr val="000000"/>
              </a:solidFill>
              <a:latin typeface="Times New Roman" charset="0"/>
            </a:endParaRPr>
          </a:p>
        </p:txBody>
      </p:sp>
      <p:sp>
        <p:nvSpPr>
          <p:cNvPr id="9625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9626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3471FBD-72B8-3D43-8F51-AD8F28E3AF46}" type="slidenum">
              <a:rPr lang="en-US" sz="1200"/>
              <a:pPr/>
              <a:t>41</a:t>
            </a:fld>
            <a:endParaRPr lang="en-US" sz="1200"/>
          </a:p>
        </p:txBody>
      </p:sp>
      <p:sp>
        <p:nvSpPr>
          <p:cNvPr id="9830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C1A6E6E-75CB-C244-983D-B6250FE9659D}" type="slidenum">
              <a:rPr lang="en-GB" sz="1300">
                <a:solidFill>
                  <a:srgbClr val="000000"/>
                </a:solidFill>
                <a:latin typeface="Times New Roman" charset="0"/>
              </a:rPr>
              <a:pPr algn="r" eaLnBrk="1">
                <a:lnSpc>
                  <a:spcPct val="116000"/>
                </a:lnSpc>
                <a:buClr>
                  <a:srgbClr val="000000"/>
                </a:buClr>
                <a:buSzPct val="45000"/>
                <a:buFont typeface="Wingdings" charset="0"/>
                <a:buNone/>
              </a:pPr>
              <a:t>41</a:t>
            </a:fld>
            <a:endParaRPr lang="en-GB" sz="1300">
              <a:solidFill>
                <a:srgbClr val="000000"/>
              </a:solidFill>
              <a:latin typeface="Times New Roman" charset="0"/>
            </a:endParaRPr>
          </a:p>
        </p:txBody>
      </p:sp>
      <p:sp>
        <p:nvSpPr>
          <p:cNvPr id="98307"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9830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2ADC3673-92F3-D549-B8F1-823EC50998B5}" type="slidenum">
              <a:rPr lang="en-US" sz="1200"/>
              <a:pPr/>
              <a:t>42</a:t>
            </a:fld>
            <a:endParaRPr lang="en-US" sz="1200"/>
          </a:p>
        </p:txBody>
      </p:sp>
      <p:sp>
        <p:nvSpPr>
          <p:cNvPr id="10035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91F5E25-F844-F74D-BFF7-331FBE38AD2A}" type="slidenum">
              <a:rPr lang="en-GB" sz="1300">
                <a:solidFill>
                  <a:srgbClr val="000000"/>
                </a:solidFill>
                <a:latin typeface="Times New Roman" charset="0"/>
              </a:rPr>
              <a:pPr algn="r" eaLnBrk="1">
                <a:lnSpc>
                  <a:spcPct val="116000"/>
                </a:lnSpc>
                <a:buClr>
                  <a:srgbClr val="000000"/>
                </a:buClr>
                <a:buSzPct val="45000"/>
                <a:buFont typeface="Wingdings" charset="0"/>
                <a:buNone/>
              </a:pPr>
              <a:t>42</a:t>
            </a:fld>
            <a:endParaRPr lang="en-GB" sz="1300">
              <a:solidFill>
                <a:srgbClr val="000000"/>
              </a:solidFill>
              <a:latin typeface="Times New Roman" charset="0"/>
            </a:endParaRPr>
          </a:p>
        </p:txBody>
      </p:sp>
      <p:sp>
        <p:nvSpPr>
          <p:cNvPr id="100355"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10035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1E94EE9-1231-1A47-AA1A-B5DC19F595C7}" type="slidenum">
              <a:rPr lang="en-US" sz="1200"/>
              <a:pPr/>
              <a:t>5</a:t>
            </a:fld>
            <a:endParaRPr lang="en-US" sz="1200"/>
          </a:p>
        </p:txBody>
      </p:sp>
      <p:sp>
        <p:nvSpPr>
          <p:cNvPr id="2457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CD99617-8D7F-554A-85DE-A98A04A2B73C}" type="slidenum">
              <a:rPr lang="en-GB" sz="1300">
                <a:solidFill>
                  <a:srgbClr val="000000"/>
                </a:solidFill>
                <a:latin typeface="Times New Roman" charset="0"/>
              </a:rPr>
              <a:pPr algn="r" eaLnBrk="1">
                <a:lnSpc>
                  <a:spcPct val="116000"/>
                </a:lnSpc>
                <a:buClr>
                  <a:srgbClr val="000000"/>
                </a:buClr>
                <a:buSzPct val="45000"/>
                <a:buFont typeface="Wingdings" charset="0"/>
                <a:buNone/>
              </a:pPr>
              <a:t>5</a:t>
            </a:fld>
            <a:endParaRPr lang="en-GB" sz="1300">
              <a:solidFill>
                <a:srgbClr val="000000"/>
              </a:solidFill>
              <a:latin typeface="Times New Roman" charset="0"/>
            </a:endParaRPr>
          </a:p>
        </p:txBody>
      </p:sp>
      <p:sp>
        <p:nvSpPr>
          <p:cNvPr id="24579"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2458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Relatively new field of study, coming of age with the development of better molecular and statistical tools.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a:ln/>
        </p:spPr>
      </p:sp>
      <p:sp>
        <p:nvSpPr>
          <p:cNvPr id="2662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CA">
              <a:ea typeface="ＭＳ Ｐゴシック" charset="0"/>
            </a:endParaRPr>
          </a:p>
        </p:txBody>
      </p:sp>
      <p:sp>
        <p:nvSpPr>
          <p:cNvPr id="2662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7A6FB9B-C990-CF40-826D-EEF695486CE9}" type="slidenum">
              <a:rPr lang="en-US" sz="1200"/>
              <a:pPr/>
              <a:t>6</a:t>
            </a:fld>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a:ln/>
        </p:spPr>
      </p:sp>
      <p:sp>
        <p:nvSpPr>
          <p:cNvPr id="2867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CA">
                <a:ea typeface="ＭＳ Ｐゴシック" charset="0"/>
              </a:rPr>
              <a:t>For example, vicariance and dispersal are two competing possibilities often invoked to account for the origins of spatially disjunct taxa.  Phylogeographic analysis may be able to weigh these 2 possibilities.  Under vicariance, the phylogeny of taxa may mirror the order of separation of areas, whereas areas and taxa can show more varied historical relationships under dispersal.</a:t>
            </a:r>
          </a:p>
        </p:txBody>
      </p:sp>
      <p:sp>
        <p:nvSpPr>
          <p:cNvPr id="2867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F79EDB4-00EB-064E-BCB5-D85DD4627E96}" type="slidenum">
              <a:rPr lang="en-US" sz="1200"/>
              <a:pPr/>
              <a:t>7</a:t>
            </a:fld>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2DD34B95-37BC-664D-BCE0-9E5138F577E0}" type="slidenum">
              <a:rPr lang="en-US" sz="1200"/>
              <a:pPr/>
              <a:t>8</a:t>
            </a:fld>
            <a:endParaRPr lang="en-US" sz="1200"/>
          </a:p>
        </p:txBody>
      </p:sp>
      <p:sp>
        <p:nvSpPr>
          <p:cNvPr id="3072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11069336-D62B-024C-9F48-1B13A2262635}" type="slidenum">
              <a:rPr lang="en-GB" sz="1300">
                <a:solidFill>
                  <a:srgbClr val="000000"/>
                </a:solidFill>
                <a:latin typeface="Times New Roman" charset="0"/>
              </a:rPr>
              <a:pPr algn="r" eaLnBrk="1">
                <a:lnSpc>
                  <a:spcPct val="116000"/>
                </a:lnSpc>
                <a:buClr>
                  <a:srgbClr val="000000"/>
                </a:buClr>
                <a:buSzPct val="45000"/>
                <a:buFont typeface="Wingdings" charset="0"/>
                <a:buNone/>
              </a:pPr>
              <a:t>8</a:t>
            </a:fld>
            <a:endParaRPr lang="en-GB" sz="1300">
              <a:solidFill>
                <a:srgbClr val="000000"/>
              </a:solidFill>
              <a:latin typeface="Times New Roman" charset="0"/>
            </a:endParaRPr>
          </a:p>
        </p:txBody>
      </p:sp>
      <p:sp>
        <p:nvSpPr>
          <p:cNvPr id="30723" name="Rectangle 2"/>
          <p:cNvSpPr>
            <a:spLocks noGrp="1" noRot="1" noChangeAspect="1" noChangeArrowheads="1" noTextEdit="1"/>
          </p:cNvSpPr>
          <p:nvPr>
            <p:ph type="sldImg"/>
          </p:nvPr>
        </p:nvSpPr>
        <p:spPr>
          <a:xfrm>
            <a:off x="1143000" y="693738"/>
            <a:ext cx="4568825" cy="3425825"/>
          </a:xfrm>
          <a:solidFill>
            <a:srgbClr val="FFFFFF"/>
          </a:solidFill>
          <a:ln/>
        </p:spPr>
      </p:sp>
      <p:sp>
        <p:nvSpPr>
          <p:cNvPr id="3072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Gene flow levels are influenced by breeding system (e.g. oaks with no reproductive barriers and dandelions with apomixis) and dispersal mechanisms.  Ancestry contributes to the genetic structure of all plant species to some extent… If genetic exchange is held constant, populations with more recent common ancestry will be more similar than those that are more distantly related.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a:ln/>
        </p:spPr>
      </p:sp>
      <p:sp>
        <p:nvSpPr>
          <p:cNvPr id="327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CA">
              <a:ea typeface="ＭＳ Ｐゴシック" charset="0"/>
            </a:endParaRPr>
          </a:p>
        </p:txBody>
      </p:sp>
      <p:sp>
        <p:nvSpPr>
          <p:cNvPr id="327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E54437A-9280-E74E-BF81-7151D3C1ED8C}" type="slidenum">
              <a:rPr lang="en-US" sz="1200"/>
              <a:pPr/>
              <a:t>9</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809DC79-15F1-6848-99F2-89402B42CDA2}" type="slidenum">
              <a:rPr lang="en-US"/>
              <a:pPr>
                <a:defRPr/>
              </a:pPr>
              <a:t>‹#›</a:t>
            </a:fld>
            <a:endParaRPr lang="en-US"/>
          </a:p>
        </p:txBody>
      </p:sp>
    </p:spTree>
    <p:extLst>
      <p:ext uri="{BB962C8B-B14F-4D97-AF65-F5344CB8AC3E}">
        <p14:creationId xmlns:p14="http://schemas.microsoft.com/office/powerpoint/2010/main" val="2213821024"/>
      </p:ext>
    </p:extLst>
  </p:cSld>
  <p:clrMapOvr>
    <a:masterClrMapping/>
  </p:clrMapOvr>
  <p:transition xmlns:p14="http://schemas.microsoft.com/office/powerpoint/2010/main" spd="slow" advClick="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67AE399-E133-0A4A-8DD4-459DFA05C614}" type="slidenum">
              <a:rPr lang="en-US"/>
              <a:pPr>
                <a:defRPr/>
              </a:pPr>
              <a:t>‹#›</a:t>
            </a:fld>
            <a:endParaRPr lang="en-US"/>
          </a:p>
        </p:txBody>
      </p:sp>
    </p:spTree>
    <p:extLst>
      <p:ext uri="{BB962C8B-B14F-4D97-AF65-F5344CB8AC3E}">
        <p14:creationId xmlns:p14="http://schemas.microsoft.com/office/powerpoint/2010/main" val="487757349"/>
      </p:ext>
    </p:extLst>
  </p:cSld>
  <p:clrMapOvr>
    <a:masterClrMapping/>
  </p:clrMapOvr>
  <p:transition xmlns:p14="http://schemas.microsoft.com/office/powerpoint/2010/main" spd="slow" advClick="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2B95B9F-898C-F846-9586-A549670FF58F}" type="slidenum">
              <a:rPr lang="en-US"/>
              <a:pPr>
                <a:defRPr/>
              </a:pPr>
              <a:t>‹#›</a:t>
            </a:fld>
            <a:endParaRPr lang="en-US"/>
          </a:p>
        </p:txBody>
      </p:sp>
    </p:spTree>
    <p:extLst>
      <p:ext uri="{BB962C8B-B14F-4D97-AF65-F5344CB8AC3E}">
        <p14:creationId xmlns:p14="http://schemas.microsoft.com/office/powerpoint/2010/main" val="1689957181"/>
      </p:ext>
    </p:extLst>
  </p:cSld>
  <p:clrMapOvr>
    <a:masterClrMapping/>
  </p:clrMapOvr>
  <p:transition xmlns:p14="http://schemas.microsoft.com/office/powerpoint/2010/main" spd="slow" advClick="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B710BD3-CAB8-584E-9010-43454D7031D5}" type="slidenum">
              <a:rPr lang="en-US"/>
              <a:pPr>
                <a:defRPr/>
              </a:pPr>
              <a:t>‹#›</a:t>
            </a:fld>
            <a:endParaRPr lang="en-US"/>
          </a:p>
        </p:txBody>
      </p:sp>
    </p:spTree>
    <p:extLst>
      <p:ext uri="{BB962C8B-B14F-4D97-AF65-F5344CB8AC3E}">
        <p14:creationId xmlns:p14="http://schemas.microsoft.com/office/powerpoint/2010/main" val="3874746744"/>
      </p:ext>
    </p:extLst>
  </p:cSld>
  <p:clrMapOvr>
    <a:masterClrMapping/>
  </p:clrMapOvr>
  <p:transition xmlns:p14="http://schemas.microsoft.com/office/powerpoint/2010/main" spd="slow" advClick="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39A38CD-15EB-A34B-8BEA-638015FA6461}" type="slidenum">
              <a:rPr lang="en-US"/>
              <a:pPr>
                <a:defRPr/>
              </a:pPr>
              <a:t>‹#›</a:t>
            </a:fld>
            <a:endParaRPr lang="en-US"/>
          </a:p>
        </p:txBody>
      </p:sp>
    </p:spTree>
    <p:extLst>
      <p:ext uri="{BB962C8B-B14F-4D97-AF65-F5344CB8AC3E}">
        <p14:creationId xmlns:p14="http://schemas.microsoft.com/office/powerpoint/2010/main" val="221342393"/>
      </p:ext>
    </p:extLst>
  </p:cSld>
  <p:clrMapOvr>
    <a:masterClrMapping/>
  </p:clrMapOvr>
  <p:transition xmlns:p14="http://schemas.microsoft.com/office/powerpoint/2010/main" spd="slow" advClick="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1D2B6F2-D458-6B48-9EB2-03A2E8E93F1F}" type="slidenum">
              <a:rPr lang="en-US"/>
              <a:pPr>
                <a:defRPr/>
              </a:pPr>
              <a:t>‹#›</a:t>
            </a:fld>
            <a:endParaRPr lang="en-US"/>
          </a:p>
        </p:txBody>
      </p:sp>
    </p:spTree>
    <p:extLst>
      <p:ext uri="{BB962C8B-B14F-4D97-AF65-F5344CB8AC3E}">
        <p14:creationId xmlns:p14="http://schemas.microsoft.com/office/powerpoint/2010/main" val="3094312338"/>
      </p:ext>
    </p:extLst>
  </p:cSld>
  <p:clrMapOvr>
    <a:masterClrMapping/>
  </p:clrMapOvr>
  <p:transition xmlns:p14="http://schemas.microsoft.com/office/powerpoint/2010/main" spd="slow" advClick="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E9045E6F-4DDD-9140-9D21-A1BD0CA9D9FF}" type="slidenum">
              <a:rPr lang="en-US"/>
              <a:pPr>
                <a:defRPr/>
              </a:pPr>
              <a:t>‹#›</a:t>
            </a:fld>
            <a:endParaRPr lang="en-US"/>
          </a:p>
        </p:txBody>
      </p:sp>
    </p:spTree>
    <p:extLst>
      <p:ext uri="{BB962C8B-B14F-4D97-AF65-F5344CB8AC3E}">
        <p14:creationId xmlns:p14="http://schemas.microsoft.com/office/powerpoint/2010/main" val="554165949"/>
      </p:ext>
    </p:extLst>
  </p:cSld>
  <p:clrMapOvr>
    <a:masterClrMapping/>
  </p:clrMapOvr>
  <p:transition xmlns:p14="http://schemas.microsoft.com/office/powerpoint/2010/main" spd="slow" advClick="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49A752C-BB87-3040-8DAA-2807DBC1A82F}" type="slidenum">
              <a:rPr lang="en-US"/>
              <a:pPr>
                <a:defRPr/>
              </a:pPr>
              <a:t>‹#›</a:t>
            </a:fld>
            <a:endParaRPr lang="en-US"/>
          </a:p>
        </p:txBody>
      </p:sp>
    </p:spTree>
    <p:extLst>
      <p:ext uri="{BB962C8B-B14F-4D97-AF65-F5344CB8AC3E}">
        <p14:creationId xmlns:p14="http://schemas.microsoft.com/office/powerpoint/2010/main" val="2409676647"/>
      </p:ext>
    </p:extLst>
  </p:cSld>
  <p:clrMapOvr>
    <a:masterClrMapping/>
  </p:clrMapOvr>
  <p:transition xmlns:p14="http://schemas.microsoft.com/office/powerpoint/2010/main" spd="slow" advClick="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7B47973B-673B-A54A-9F99-995E62AEF119}" type="slidenum">
              <a:rPr lang="en-US"/>
              <a:pPr>
                <a:defRPr/>
              </a:pPr>
              <a:t>‹#›</a:t>
            </a:fld>
            <a:endParaRPr lang="en-US"/>
          </a:p>
        </p:txBody>
      </p:sp>
    </p:spTree>
    <p:extLst>
      <p:ext uri="{BB962C8B-B14F-4D97-AF65-F5344CB8AC3E}">
        <p14:creationId xmlns:p14="http://schemas.microsoft.com/office/powerpoint/2010/main" val="1068271241"/>
      </p:ext>
    </p:extLst>
  </p:cSld>
  <p:clrMapOvr>
    <a:masterClrMapping/>
  </p:clrMapOvr>
  <p:transition xmlns:p14="http://schemas.microsoft.com/office/powerpoint/2010/main" spd="slow" advClick="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D147F3B-4333-D44C-9A39-4CDA40FA9516}" type="slidenum">
              <a:rPr lang="en-US"/>
              <a:pPr>
                <a:defRPr/>
              </a:pPr>
              <a:t>‹#›</a:t>
            </a:fld>
            <a:endParaRPr lang="en-US"/>
          </a:p>
        </p:txBody>
      </p:sp>
    </p:spTree>
    <p:extLst>
      <p:ext uri="{BB962C8B-B14F-4D97-AF65-F5344CB8AC3E}">
        <p14:creationId xmlns:p14="http://schemas.microsoft.com/office/powerpoint/2010/main" val="3310367095"/>
      </p:ext>
    </p:extLst>
  </p:cSld>
  <p:clrMapOvr>
    <a:masterClrMapping/>
  </p:clrMapOvr>
  <p:transition xmlns:p14="http://schemas.microsoft.com/office/powerpoint/2010/main" spd="slow" advClick="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CA"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11AA16C-77E6-4441-B26C-D0CB857CAA4D}" type="slidenum">
              <a:rPr lang="en-US"/>
              <a:pPr>
                <a:defRPr/>
              </a:pPr>
              <a:t>‹#›</a:t>
            </a:fld>
            <a:endParaRPr lang="en-US"/>
          </a:p>
        </p:txBody>
      </p:sp>
    </p:spTree>
    <p:extLst>
      <p:ext uri="{BB962C8B-B14F-4D97-AF65-F5344CB8AC3E}">
        <p14:creationId xmlns:p14="http://schemas.microsoft.com/office/powerpoint/2010/main" val="1644377950"/>
      </p:ext>
    </p:extLst>
  </p:cSld>
  <p:clrMapOvr>
    <a:masterClrMapping/>
  </p:clrMapOvr>
  <p:transition xmlns:p14="http://schemas.microsoft.com/office/powerpoint/2010/main" spd="slow" advClick="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itchFamily="-128"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pitchFamily="-128"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7C48EFDA-5B1C-6A43-A0DE-D28B38060C19}"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spd="slow" advClick="0"/>
  <p:txStyles>
    <p:titleStyle>
      <a:lvl1pPr algn="ctr" rtl="0" eaLnBrk="0" fontAlgn="base" hangingPunct="0">
        <a:spcBef>
          <a:spcPct val="0"/>
        </a:spcBef>
        <a:spcAft>
          <a:spcPct val="0"/>
        </a:spcAft>
        <a:defRPr sz="4400">
          <a:solidFill>
            <a:schemeClr val="tx2"/>
          </a:solidFill>
          <a:latin typeface="+mj-lt"/>
          <a:ea typeface="+mj-ea"/>
          <a:cs typeface="ＭＳ Ｐゴシック" charset="0"/>
        </a:defRPr>
      </a:lvl1pPr>
      <a:lvl2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5pPr>
      <a:lvl6pPr marL="457200" algn="ctr" rtl="0" fontAlgn="base">
        <a:spcBef>
          <a:spcPct val="0"/>
        </a:spcBef>
        <a:spcAft>
          <a:spcPct val="0"/>
        </a:spcAft>
        <a:defRPr sz="4400">
          <a:solidFill>
            <a:schemeClr val="tx2"/>
          </a:solidFill>
          <a:latin typeface="Arial" charset="0"/>
          <a:ea typeface="ＭＳ Ｐゴシック" pitchFamily="-128" charset="-128"/>
        </a:defRPr>
      </a:lvl6pPr>
      <a:lvl7pPr marL="914400" algn="ctr" rtl="0" fontAlgn="base">
        <a:spcBef>
          <a:spcPct val="0"/>
        </a:spcBef>
        <a:spcAft>
          <a:spcPct val="0"/>
        </a:spcAft>
        <a:defRPr sz="4400">
          <a:solidFill>
            <a:schemeClr val="tx2"/>
          </a:solidFill>
          <a:latin typeface="Arial" charset="0"/>
          <a:ea typeface="ＭＳ Ｐゴシック" pitchFamily="-128" charset="-128"/>
        </a:defRPr>
      </a:lvl7pPr>
      <a:lvl8pPr marL="1371600" algn="ctr" rtl="0" fontAlgn="base">
        <a:spcBef>
          <a:spcPct val="0"/>
        </a:spcBef>
        <a:spcAft>
          <a:spcPct val="0"/>
        </a:spcAft>
        <a:defRPr sz="4400">
          <a:solidFill>
            <a:schemeClr val="tx2"/>
          </a:solidFill>
          <a:latin typeface="Arial" charset="0"/>
          <a:ea typeface="ＭＳ Ｐゴシック" pitchFamily="-128" charset="-128"/>
        </a:defRPr>
      </a:lvl8pPr>
      <a:lvl9pPr marL="1828800" algn="ctr" rtl="0" fontAlgn="base">
        <a:spcBef>
          <a:spcPct val="0"/>
        </a:spcBef>
        <a:spcAft>
          <a:spcPct val="0"/>
        </a:spcAft>
        <a:defRPr sz="4400">
          <a:solidFill>
            <a:schemeClr val="tx2"/>
          </a:solidFill>
          <a:latin typeface="Arial" charset="0"/>
          <a:ea typeface="ＭＳ Ｐゴシック" pitchFamily="-128"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18.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1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 Id="rId3" Type="http://schemas.openxmlformats.org/officeDocument/2006/relationships/image" Target="../media/image2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4643438" y="333375"/>
            <a:ext cx="4343400" cy="5065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eaLnBrk="1" hangingPunct="1">
              <a:spcBef>
                <a:spcPct val="20000"/>
              </a:spcBef>
            </a:pPr>
            <a:r>
              <a:rPr lang="en-US" sz="3200" i="1">
                <a:latin typeface="Helvetica" charset="0"/>
              </a:rPr>
              <a:t>Amorphophallus titanum</a:t>
            </a:r>
            <a:endParaRPr lang="en-US" i="1">
              <a:latin typeface="Helvetica" charset="0"/>
            </a:endParaRPr>
          </a:p>
          <a:p>
            <a:pPr algn="r" eaLnBrk="1" hangingPunct="1">
              <a:spcBef>
                <a:spcPct val="20000"/>
              </a:spcBef>
            </a:pPr>
            <a:r>
              <a:rPr lang="en-US">
                <a:latin typeface="Helvetica" charset="0"/>
              </a:rPr>
              <a:t>Largest unbranched inflorescence in the world</a:t>
            </a:r>
          </a:p>
          <a:p>
            <a:pPr algn="r" eaLnBrk="1" hangingPunct="1">
              <a:spcBef>
                <a:spcPct val="20000"/>
              </a:spcBef>
            </a:pPr>
            <a:r>
              <a:rPr lang="en-US">
                <a:latin typeface="Helvetica" charset="0"/>
              </a:rPr>
              <a:t>Monecious and protogynous</a:t>
            </a:r>
          </a:p>
          <a:p>
            <a:pPr algn="r" eaLnBrk="1" hangingPunct="1">
              <a:spcBef>
                <a:spcPct val="20000"/>
              </a:spcBef>
            </a:pPr>
            <a:r>
              <a:rPr lang="en-US">
                <a:latin typeface="Helvetica" charset="0"/>
              </a:rPr>
              <a:t>Carrion flower (fly/beetle pollinated)</a:t>
            </a:r>
          </a:p>
          <a:p>
            <a:pPr algn="r" eaLnBrk="1" hangingPunct="1">
              <a:spcBef>
                <a:spcPct val="20000"/>
              </a:spcBef>
            </a:pPr>
            <a:r>
              <a:rPr lang="en-US">
                <a:latin typeface="Helvetica" charset="0"/>
              </a:rPr>
              <a:t>Indigenous </a:t>
            </a:r>
          </a:p>
          <a:p>
            <a:pPr algn="r" eaLnBrk="1" hangingPunct="1">
              <a:spcBef>
                <a:spcPct val="20000"/>
              </a:spcBef>
            </a:pPr>
            <a:r>
              <a:rPr lang="en-US">
                <a:latin typeface="Helvetica" charset="0"/>
              </a:rPr>
              <a:t>to the forests </a:t>
            </a:r>
          </a:p>
          <a:p>
            <a:pPr algn="r" eaLnBrk="1" hangingPunct="1">
              <a:spcBef>
                <a:spcPct val="20000"/>
              </a:spcBef>
            </a:pPr>
            <a:r>
              <a:rPr lang="en-US">
                <a:latin typeface="Helvetica" charset="0"/>
              </a:rPr>
              <a:t>of Sumatra</a:t>
            </a:r>
            <a:endParaRPr lang="en-US" sz="3200"/>
          </a:p>
          <a:p>
            <a:pPr eaLnBrk="1" hangingPunct="1">
              <a:spcBef>
                <a:spcPct val="20000"/>
              </a:spcBef>
            </a:pPr>
            <a:endParaRPr lang="en-US" sz="3200"/>
          </a:p>
        </p:txBody>
      </p:sp>
      <p:pic>
        <p:nvPicPr>
          <p:cNvPr id="15362"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63913"/>
            <a:ext cx="6659563" cy="349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363" name="Group 9"/>
          <p:cNvGrpSpPr>
            <a:grpSpLocks/>
          </p:cNvGrpSpPr>
          <p:nvPr/>
        </p:nvGrpSpPr>
        <p:grpSpPr bwMode="auto">
          <a:xfrm>
            <a:off x="0" y="188913"/>
            <a:ext cx="3729038" cy="3567112"/>
            <a:chOff x="304800" y="1027113"/>
            <a:chExt cx="3729038" cy="3567112"/>
          </a:xfrm>
        </p:grpSpPr>
        <p:pic>
          <p:nvPicPr>
            <p:cNvPr id="15366" name="Picture 8" descr="42453058_bigplant416a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1905000"/>
              <a:ext cx="3729038"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7" name="Rectangle 6"/>
            <p:cNvSpPr>
              <a:spLocks noChangeArrowheads="1"/>
            </p:cNvSpPr>
            <p:nvPr/>
          </p:nvSpPr>
          <p:spPr bwMode="auto">
            <a:xfrm>
              <a:off x="609600" y="1027113"/>
              <a:ext cx="3403600"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spcBef>
                  <a:spcPct val="20000"/>
                </a:spcBef>
              </a:pPr>
              <a:r>
                <a:rPr lang="en-US">
                  <a:solidFill>
                    <a:srgbClr val="000000"/>
                  </a:solidFill>
                  <a:latin typeface="Helvetica" charset="0"/>
                </a:rPr>
                <a:t>Spathe or leaf-like bract</a:t>
              </a:r>
              <a:endParaRPr lang="en-US" i="1">
                <a:solidFill>
                  <a:srgbClr val="000000"/>
                </a:solidFill>
                <a:latin typeface="Helvetica" charset="0"/>
              </a:endParaRPr>
            </a:p>
          </p:txBody>
        </p:sp>
        <p:sp>
          <p:nvSpPr>
            <p:cNvPr id="15368" name="Line 10"/>
            <p:cNvSpPr>
              <a:spLocks noChangeShapeType="1"/>
            </p:cNvSpPr>
            <p:nvPr/>
          </p:nvSpPr>
          <p:spPr bwMode="auto">
            <a:xfrm>
              <a:off x="1752600" y="1447800"/>
              <a:ext cx="533400" cy="19812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sp>
        <p:nvSpPr>
          <p:cNvPr id="15364" name="Rectangle 7"/>
          <p:cNvSpPr>
            <a:spLocks noChangeArrowheads="1"/>
          </p:cNvSpPr>
          <p:nvPr/>
        </p:nvSpPr>
        <p:spPr bwMode="auto">
          <a:xfrm>
            <a:off x="3995738" y="1125538"/>
            <a:ext cx="1127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solidFill>
                  <a:srgbClr val="000000"/>
                </a:solidFill>
                <a:latin typeface="Helvetica" charset="0"/>
              </a:rPr>
              <a:t>Spadix</a:t>
            </a:r>
            <a:endParaRPr lang="en-US" i="1">
              <a:solidFill>
                <a:srgbClr val="000000"/>
              </a:solidFill>
              <a:latin typeface="Helvetica" charset="0"/>
            </a:endParaRPr>
          </a:p>
        </p:txBody>
      </p:sp>
      <p:cxnSp>
        <p:nvCxnSpPr>
          <p:cNvPr id="15365" name="Straight Arrow Connector 15"/>
          <p:cNvCxnSpPr>
            <a:cxnSpLocks noChangeShapeType="1"/>
            <a:stCxn id="15364" idx="1"/>
          </p:cNvCxnSpPr>
          <p:nvPr/>
        </p:nvCxnSpPr>
        <p:spPr bwMode="auto">
          <a:xfrm flipH="1">
            <a:off x="3276600" y="1355725"/>
            <a:ext cx="719138" cy="488950"/>
          </a:xfrm>
          <a:prstGeom prst="straightConnector1">
            <a:avLst/>
          </a:prstGeom>
          <a:noFill/>
          <a:ln w="19050">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2000">
              <a:latin typeface="Arial" charset="0"/>
              <a:ea typeface="ＭＳ Ｐゴシック" charset="0"/>
            </a:endParaRPr>
          </a:p>
          <a:p>
            <a:pPr marL="57150" indent="47625" defTabSz="457200" eaLnBrk="1" hangingPunct="1">
              <a:lnSpc>
                <a:spcPct val="90000"/>
              </a:lnSpc>
            </a:pPr>
            <a:endParaRPr lang="en-US" sz="2000">
              <a:latin typeface="Arial" charset="0"/>
              <a:ea typeface="ＭＳ Ｐゴシック" charset="0"/>
            </a:endParaRPr>
          </a:p>
          <a:p>
            <a:pPr marL="57150" indent="47625" defTabSz="457200" eaLnBrk="1" hangingPunct="1">
              <a:lnSpc>
                <a:spcPct val="90000"/>
              </a:lnSpc>
            </a:pPr>
            <a:endParaRPr lang="en-US" sz="2000">
              <a:latin typeface="Arial" charset="0"/>
              <a:ea typeface="ＭＳ Ｐゴシック" charset="0"/>
            </a:endParaRPr>
          </a:p>
        </p:txBody>
      </p:sp>
      <p:sp>
        <p:nvSpPr>
          <p:cNvPr id="33794"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3795"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Reticulation?</a:t>
            </a:r>
            <a:endParaRPr lang="en-US" sz="3600">
              <a:solidFill>
                <a:srgbClr val="000000"/>
              </a:solidFill>
              <a:latin typeface="Candara" charset="0"/>
              <a:cs typeface="Candara" charset="0"/>
            </a:endParaRPr>
          </a:p>
        </p:txBody>
      </p:sp>
      <p:sp>
        <p:nvSpPr>
          <p:cNvPr id="33796" name="Text Box 4"/>
          <p:cNvSpPr txBox="1">
            <a:spLocks noChangeArrowheads="1"/>
          </p:cNvSpPr>
          <p:nvPr/>
        </p:nvSpPr>
        <p:spPr bwMode="auto">
          <a:xfrm>
            <a:off x="228600" y="1524000"/>
            <a:ext cx="9144000" cy="166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600">
                <a:solidFill>
                  <a:srgbClr val="000000"/>
                </a:solidFill>
                <a:latin typeface="Corbel" charset="0"/>
                <a:cs typeface="Corbel" charset="0"/>
              </a:rPr>
              <a:t>Plant species boundaries are often porous (interspecific hybridization and introgression is common).</a:t>
            </a:r>
          </a:p>
          <a:p>
            <a:pPr eaLnBrk="1" hangingPunct="1"/>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a:p>
            <a:pPr eaLnBrk="1" hangingPunct="1"/>
            <a:r>
              <a:rPr lang="en-US" sz="2600">
                <a:solidFill>
                  <a:srgbClr val="000000"/>
                </a:solidFill>
                <a:latin typeface="Corbel" charset="0"/>
                <a:cs typeface="Corbel" charset="0"/>
              </a:rPr>
              <a:t>Populations form reticulating lineages (i.e. networks)</a:t>
            </a:r>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rcRect t="7210"/>
          <a:stretch>
            <a:fillRect/>
          </a:stretch>
        </p:blipFill>
        <p:spPr bwMode="auto">
          <a:xfrm>
            <a:off x="1397000" y="3505200"/>
            <a:ext cx="6350000" cy="375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ja-JP" altLang="en-US" sz="2400" b="1">
                <a:latin typeface="Corbel" charset="0"/>
                <a:ea typeface="ＭＳ Ｐゴシック" charset="0"/>
                <a:cs typeface="Corbel" charset="0"/>
              </a:rPr>
              <a:t>“</a:t>
            </a:r>
            <a:r>
              <a:rPr lang="en-US" altLang="ja-JP" sz="2400" b="1">
                <a:latin typeface="Corbel" charset="0"/>
                <a:ea typeface="ＭＳ Ｐゴシック" charset="0"/>
                <a:cs typeface="Corbel" charset="0"/>
              </a:rPr>
              <a:t>Phylogeographic methods </a:t>
            </a:r>
            <a:r>
              <a:rPr lang="en-US" altLang="ja-JP" sz="2400">
                <a:latin typeface="Corbel" charset="0"/>
                <a:ea typeface="ＭＳ Ｐゴシック" charset="0"/>
                <a:cs typeface="Corbel" charset="0"/>
              </a:rPr>
              <a:t>provide a means of examining the history of genetic exchange among populations, with the potential to distinguish biogeographic patterns of genetic variation caused by gene flow from those caused by common ancestry.</a:t>
            </a:r>
            <a:r>
              <a:rPr lang="ja-JP" altLang="en-US" sz="2400">
                <a:latin typeface="Corbel" charset="0"/>
                <a:ea typeface="ＭＳ Ｐゴシック" charset="0"/>
                <a:cs typeface="Corbel" charset="0"/>
              </a:rPr>
              <a:t>”</a:t>
            </a:r>
            <a:r>
              <a:rPr lang="en-US" altLang="ja-JP" sz="2400">
                <a:latin typeface="Corbel" charset="0"/>
                <a:ea typeface="ＭＳ Ｐゴシック" charset="0"/>
                <a:cs typeface="Corbel" charset="0"/>
              </a:rPr>
              <a:t> - Schaal 1998</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We can tease apart </a:t>
            </a:r>
            <a:r>
              <a:rPr lang="en-US" sz="2400" i="1">
                <a:latin typeface="Corbel" charset="0"/>
                <a:ea typeface="ＭＳ Ｐゴシック" charset="0"/>
                <a:cs typeface="Corbel" charset="0"/>
              </a:rPr>
              <a:t>contemporary</a:t>
            </a:r>
            <a:r>
              <a:rPr lang="en-US" sz="2400">
                <a:latin typeface="Corbel" charset="0"/>
                <a:ea typeface="ＭＳ Ｐゴシック" charset="0"/>
                <a:cs typeface="Corbel" charset="0"/>
              </a:rPr>
              <a:t> forces of genetic exchange from </a:t>
            </a:r>
            <a:r>
              <a:rPr lang="en-US" sz="2400" i="1">
                <a:latin typeface="Corbel" charset="0"/>
                <a:ea typeface="ＭＳ Ｐゴシック" charset="0"/>
                <a:cs typeface="Corbel" charset="0"/>
              </a:rPr>
              <a:t>historical</a:t>
            </a:r>
            <a:r>
              <a:rPr lang="en-US" sz="2400">
                <a:latin typeface="Corbel" charset="0"/>
                <a:ea typeface="ＭＳ Ｐゴシック" charset="0"/>
                <a:cs typeface="Corbel" charset="0"/>
              </a:rPr>
              <a:t> relationships</a:t>
            </a:r>
            <a:endParaRPr lang="en-US" sz="2000">
              <a:latin typeface="Corbel" charset="0"/>
              <a:ea typeface="ＭＳ Ｐゴシック" charset="0"/>
              <a:cs typeface="Corbel" charset="0"/>
            </a:endParaRPr>
          </a:p>
          <a:p>
            <a:pPr marL="57150" indent="47625" defTabSz="457200" eaLnBrk="1" hangingPunct="1">
              <a:lnSpc>
                <a:spcPct val="90000"/>
              </a:lnSpc>
            </a:pPr>
            <a:endParaRPr lang="en-US" sz="2000">
              <a:latin typeface="Corbel" charset="0"/>
              <a:ea typeface="ＭＳ Ｐゴシック" charset="0"/>
              <a:cs typeface="Corbel" charset="0"/>
            </a:endParaRPr>
          </a:p>
          <a:p>
            <a:pPr marL="57150" indent="47625" defTabSz="457200" eaLnBrk="1" hangingPunct="1">
              <a:lnSpc>
                <a:spcPct val="90000"/>
              </a:lnSpc>
            </a:pPr>
            <a:endParaRPr lang="en-US" sz="2000">
              <a:latin typeface="Corbel" charset="0"/>
              <a:ea typeface="ＭＳ Ｐゴシック" charset="0"/>
              <a:cs typeface="Corbel" charset="0"/>
            </a:endParaRPr>
          </a:p>
        </p:txBody>
      </p:sp>
      <p:sp>
        <p:nvSpPr>
          <p:cNvPr id="35842"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5843"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5"/>
          <p:cNvSpPr>
            <a:spLocks noGrp="1" noChangeArrowheads="1"/>
          </p:cNvSpPr>
          <p:nvPr>
            <p:ph type="body" idx="4294967295"/>
          </p:nvPr>
        </p:nvSpPr>
        <p:spPr>
          <a:xfrm>
            <a:off x="152400" y="1728788"/>
            <a:ext cx="8839200" cy="4868862"/>
          </a:xfrm>
        </p:spPr>
        <p:txBody>
          <a:bodyPr lIns="0" tIns="0" rIns="0" bIns="0"/>
          <a:lstStyle/>
          <a:p>
            <a:pPr marL="57150" indent="47625" defTabSz="457200" eaLnBrk="1" hangingPunct="1">
              <a:lnSpc>
                <a:spcPct val="90000"/>
              </a:lnSpc>
              <a:buFontTx/>
              <a:buNone/>
            </a:pPr>
            <a:r>
              <a:rPr lang="en-US" sz="2400">
                <a:latin typeface="Corbel" charset="0"/>
                <a:ea typeface="ＭＳ Ｐゴシック" charset="0"/>
                <a:cs typeface="Corbel" charset="0"/>
              </a:rPr>
              <a:t>Phylogeography uses principles from </a:t>
            </a:r>
            <a:r>
              <a:rPr lang="en-US" sz="2400" b="1">
                <a:latin typeface="Corbel" charset="0"/>
                <a:ea typeface="ＭＳ Ｐゴシック" charset="0"/>
                <a:cs typeface="Corbel" charset="0"/>
              </a:rPr>
              <a:t>population genetics </a:t>
            </a:r>
            <a:r>
              <a:rPr lang="en-US" sz="2400">
                <a:latin typeface="Corbel" charset="0"/>
                <a:ea typeface="ＭＳ Ｐゴシック" charset="0"/>
                <a:cs typeface="Corbel" charset="0"/>
              </a:rPr>
              <a:t>and </a:t>
            </a:r>
            <a:r>
              <a:rPr lang="en-US" sz="2400" b="1">
                <a:latin typeface="Corbel" charset="0"/>
                <a:ea typeface="ＭＳ Ｐゴシック" charset="0"/>
                <a:cs typeface="Corbel" charset="0"/>
              </a:rPr>
              <a:t>phylogenetics.</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However…</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AutoNum type="arabicParenR"/>
            </a:pPr>
            <a:r>
              <a:rPr lang="en-US" sz="2400">
                <a:latin typeface="Corbel" charset="0"/>
                <a:ea typeface="ＭＳ Ｐゴシック" charset="0"/>
                <a:cs typeface="Corbel" charset="0"/>
              </a:rPr>
              <a:t> Does not assume an equilibrium between drift and gene flow</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2) Does not assume non reticulation</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Relying on the use of </a:t>
            </a:r>
            <a:r>
              <a:rPr lang="en-US" sz="2400" b="1">
                <a:latin typeface="Corbel" charset="0"/>
                <a:ea typeface="ＭＳ Ｐゴシック" charset="0"/>
                <a:cs typeface="Corbel" charset="0"/>
              </a:rPr>
              <a:t>gene genealogies</a:t>
            </a:r>
            <a:r>
              <a:rPr lang="en-US" sz="2400">
                <a:latin typeface="Corbel" charset="0"/>
                <a:ea typeface="ＭＳ Ｐゴシック" charset="0"/>
                <a:cs typeface="Corbel" charset="0"/>
              </a:rPr>
              <a:t>, from non-recombining segments of DNA (e.g. mtDNA, cpDNA), phylogeographic methods provide historical information that individuals or populations cannot.</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p:txBody>
      </p:sp>
      <p:sp>
        <p:nvSpPr>
          <p:cNvPr id="3789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7891"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1800">
              <a:latin typeface="Arial" charset="0"/>
              <a:ea typeface="ＭＳ Ｐゴシック" charset="0"/>
            </a:endParaRPr>
          </a:p>
          <a:p>
            <a:pPr marL="57150" indent="47625" defTabSz="457200" eaLnBrk="1" hangingPunct="1">
              <a:lnSpc>
                <a:spcPct val="90000"/>
              </a:lnSpc>
            </a:pPr>
            <a:endParaRPr lang="en-US" sz="1800">
              <a:latin typeface="Arial" charset="0"/>
              <a:ea typeface="ＭＳ Ｐゴシック" charset="0"/>
            </a:endParaRPr>
          </a:p>
          <a:p>
            <a:pPr marL="57150" indent="47625" defTabSz="457200" eaLnBrk="1" hangingPunct="1">
              <a:lnSpc>
                <a:spcPct val="90000"/>
              </a:lnSpc>
            </a:pPr>
            <a:endParaRPr lang="en-US" sz="1800">
              <a:latin typeface="Arial" charset="0"/>
              <a:ea typeface="ＭＳ Ｐゴシック" charset="0"/>
            </a:endParaRPr>
          </a:p>
        </p:txBody>
      </p:sp>
      <p:sp>
        <p:nvSpPr>
          <p:cNvPr id="3993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9939" name="Rectangle 7"/>
          <p:cNvSpPr>
            <a:spLocks noChangeArrowheads="1"/>
          </p:cNvSpPr>
          <p:nvPr/>
        </p:nvSpPr>
        <p:spPr bwMode="auto">
          <a:xfrm>
            <a:off x="1258888"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variation</a:t>
            </a:r>
            <a:endParaRPr lang="en-US" sz="3600">
              <a:solidFill>
                <a:srgbClr val="000000"/>
              </a:solidFill>
              <a:latin typeface="Candara" charset="0"/>
              <a:cs typeface="Candara" charset="0"/>
            </a:endParaRPr>
          </a:p>
        </p:txBody>
      </p:sp>
      <p:sp>
        <p:nvSpPr>
          <p:cNvPr id="39940" name="Rectangle 5"/>
          <p:cNvSpPr>
            <a:spLocks noChangeArrowheads="1"/>
          </p:cNvSpPr>
          <p:nvPr/>
        </p:nvSpPr>
        <p:spPr bwMode="auto">
          <a:xfrm>
            <a:off x="0" y="1576388"/>
            <a:ext cx="8839200" cy="566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marL="57150" indent="47625" defTabSz="457200" eaLnBrk="1" hangingPunct="1">
              <a:lnSpc>
                <a:spcPct val="90000"/>
              </a:lnSpc>
              <a:spcBef>
                <a:spcPct val="20000"/>
              </a:spcBef>
            </a:pPr>
            <a:r>
              <a:rPr lang="en-US" sz="2000">
                <a:latin typeface="Corbel" charset="0"/>
                <a:cs typeface="Corbel" charset="0"/>
              </a:rPr>
              <a:t>We need significant genetic variation at the appropriate level (i.e. among the populations or taxonomic units under investigation)</a:t>
            </a:r>
            <a:endParaRPr lang="en-US" sz="800">
              <a:latin typeface="Corbel" charset="0"/>
              <a:cs typeface="Corbel" charset="0"/>
            </a:endParaRPr>
          </a:p>
          <a:p>
            <a:pPr marL="57150" indent="47625" defTabSz="457200" eaLnBrk="1" hangingPunct="1">
              <a:lnSpc>
                <a:spcPct val="90000"/>
              </a:lnSpc>
              <a:spcBef>
                <a:spcPct val="20000"/>
              </a:spcBef>
            </a:pPr>
            <a:endParaRPr lang="en-US" sz="800" b="1">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Mitochondrial DNA</a:t>
            </a:r>
          </a:p>
          <a:p>
            <a:pPr marL="57150" indent="47625" defTabSz="457200" eaLnBrk="1" hangingPunct="1">
              <a:lnSpc>
                <a:spcPct val="90000"/>
              </a:lnSpc>
              <a:spcBef>
                <a:spcPct val="20000"/>
              </a:spcBef>
            </a:pPr>
            <a:r>
              <a:rPr lang="en-US" sz="2000">
                <a:latin typeface="Corbel" charset="0"/>
                <a:cs typeface="Corbel" charset="0"/>
              </a:rPr>
              <a:t>-great for animals</a:t>
            </a:r>
          </a:p>
          <a:p>
            <a:pPr marL="57150" indent="47625" defTabSz="457200" eaLnBrk="1" hangingPunct="1">
              <a:lnSpc>
                <a:spcPct val="90000"/>
              </a:lnSpc>
              <a:spcBef>
                <a:spcPct val="20000"/>
              </a:spcBef>
            </a:pPr>
            <a:r>
              <a:rPr lang="en-US" sz="2000">
                <a:latin typeface="Corbel" charset="0"/>
                <a:cs typeface="Corbel" charset="0"/>
              </a:rPr>
              <a:t>-low rates of molecular evolution in plants, intramolecular recombination</a:t>
            </a: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Chloroplast DNA</a:t>
            </a:r>
          </a:p>
          <a:p>
            <a:pPr marL="57150" indent="47625" defTabSz="457200" eaLnBrk="1" hangingPunct="1">
              <a:lnSpc>
                <a:spcPct val="90000"/>
              </a:lnSpc>
              <a:spcBef>
                <a:spcPct val="20000"/>
              </a:spcBef>
            </a:pPr>
            <a:r>
              <a:rPr lang="en-US" sz="2000">
                <a:latin typeface="Corbel" charset="0"/>
                <a:cs typeface="Corbel" charset="0"/>
              </a:rPr>
              <a:t>-faster rates of molecular evolution but still low (and variable among species)</a:t>
            </a:r>
          </a:p>
          <a:p>
            <a:pPr marL="57150" indent="47625" defTabSz="457200" eaLnBrk="1" hangingPunct="1">
              <a:lnSpc>
                <a:spcPct val="90000"/>
              </a:lnSpc>
              <a:spcBef>
                <a:spcPct val="20000"/>
              </a:spcBef>
            </a:pPr>
            <a:r>
              <a:rPr lang="en-US" sz="2000">
                <a:latin typeface="Corbel" charset="0"/>
                <a:cs typeface="Corbel" charset="0"/>
              </a:rPr>
              <a:t>-no recombination</a:t>
            </a:r>
          </a:p>
          <a:p>
            <a:pPr marL="57150" indent="47625" defTabSz="457200" eaLnBrk="1" hangingPunct="1">
              <a:lnSpc>
                <a:spcPct val="90000"/>
              </a:lnSpc>
              <a:spcBef>
                <a:spcPct val="20000"/>
              </a:spcBef>
            </a:pPr>
            <a:r>
              <a:rPr lang="en-US" sz="2000">
                <a:latin typeface="Corbel" charset="0"/>
                <a:cs typeface="Corbel" charset="0"/>
              </a:rPr>
              <a:t>-chloroplast capture can occur (e.g. in oaks, sunflowers, poplar)</a:t>
            </a: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a:latin typeface="Corbel" charset="0"/>
                <a:cs typeface="Corbel" charset="0"/>
              </a:rPr>
              <a:t>Organelle genomes are essentially a single locus - inferences based on multiple loci give more accurate estimations of the population history of a species</a:t>
            </a: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Nuclear DNA</a:t>
            </a:r>
          </a:p>
          <a:p>
            <a:pPr marL="57150" indent="47625" defTabSz="457200" eaLnBrk="1" hangingPunct="1">
              <a:lnSpc>
                <a:spcPct val="90000"/>
              </a:lnSpc>
              <a:spcBef>
                <a:spcPct val="20000"/>
              </a:spcBef>
            </a:pPr>
            <a:r>
              <a:rPr lang="en-US" sz="2000">
                <a:latin typeface="Corbel" charset="0"/>
                <a:cs typeface="Corbel" charset="0"/>
              </a:rPr>
              <a:t>-problems of intra-allelic recombination, heterozygosity and gene families</a:t>
            </a: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buFontTx/>
              <a:buChar char="•"/>
            </a:pPr>
            <a:endParaRPr lang="en-US" sz="1800">
              <a:latin typeface="Corbel" charset="0"/>
              <a:cs typeface="Corbel" charset="0"/>
            </a:endParaRPr>
          </a:p>
          <a:p>
            <a:pPr marL="57150" indent="47625" defTabSz="457200" eaLnBrk="1" hangingPunct="1">
              <a:lnSpc>
                <a:spcPct val="90000"/>
              </a:lnSpc>
              <a:spcBef>
                <a:spcPct val="20000"/>
              </a:spcBef>
              <a:buFontTx/>
              <a:buChar char="•"/>
            </a:pPr>
            <a:endParaRPr lang="en-US" sz="1800">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800" u="sng">
                <a:latin typeface="Corbel" charset="0"/>
                <a:ea typeface="ＭＳ Ｐゴシック" charset="0"/>
                <a:cs typeface="Corbel" charset="0"/>
              </a:rPr>
              <a:t>Phylogeography was essentially </a:t>
            </a:r>
            <a:r>
              <a:rPr lang="en-US" sz="2800" i="1" u="sng">
                <a:latin typeface="Corbel" charset="0"/>
                <a:ea typeface="ＭＳ Ｐゴシック" charset="0"/>
                <a:cs typeface="Corbel" charset="0"/>
              </a:rPr>
              <a:t>descriptive</a:t>
            </a:r>
            <a:r>
              <a:rPr lang="en-US" sz="2800" u="sng">
                <a:latin typeface="Corbel" charset="0"/>
                <a:ea typeface="ＭＳ Ｐゴシック" charset="0"/>
                <a:cs typeface="Corbel" charset="0"/>
              </a:rPr>
              <a:t>:</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Plot haplotypes on map</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Classify pattern of phylogeographic structure </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Consider historical explanations</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Look for concordance among different species (comparative phylogeography)</a:t>
            </a:r>
            <a:endParaRPr lang="en-US" sz="1800">
              <a:latin typeface="Corbel" charset="0"/>
              <a:ea typeface="ＭＳ Ｐゴシック" charset="0"/>
              <a:cs typeface="Corbel" charset="0"/>
            </a:endParaRPr>
          </a:p>
          <a:p>
            <a:pPr marL="57150" indent="47625" defTabSz="457200" eaLnBrk="1" hangingPunct="1">
              <a:lnSpc>
                <a:spcPct val="90000"/>
              </a:lnSpc>
            </a:pPr>
            <a:endParaRPr lang="en-US" sz="1800">
              <a:latin typeface="Corbel" charset="0"/>
              <a:ea typeface="ＭＳ Ｐゴシック" charset="0"/>
              <a:cs typeface="Corbel" charset="0"/>
            </a:endParaRPr>
          </a:p>
          <a:p>
            <a:pPr marL="57150" indent="47625" defTabSz="457200" eaLnBrk="1" hangingPunct="1">
              <a:lnSpc>
                <a:spcPct val="90000"/>
              </a:lnSpc>
            </a:pPr>
            <a:endParaRPr lang="en-US" sz="1800">
              <a:latin typeface="Corbel" charset="0"/>
              <a:ea typeface="ＭＳ Ｐゴシック" charset="0"/>
              <a:cs typeface="Corbel" charset="0"/>
            </a:endParaRPr>
          </a:p>
        </p:txBody>
      </p:sp>
      <p:sp>
        <p:nvSpPr>
          <p:cNvPr id="4198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198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the early years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403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Haplotype network</a:t>
            </a:r>
            <a:endParaRPr lang="en-US" sz="3600">
              <a:solidFill>
                <a:srgbClr val="000000"/>
              </a:solidFill>
              <a:latin typeface="Candara" charset="0"/>
              <a:cs typeface="Candara" charset="0"/>
            </a:endParaRPr>
          </a:p>
        </p:txBody>
      </p:sp>
      <p:sp>
        <p:nvSpPr>
          <p:cNvPr id="2" name="Oval 1"/>
          <p:cNvSpPr/>
          <p:nvPr/>
        </p:nvSpPr>
        <p:spPr bwMode="auto">
          <a:xfrm>
            <a:off x="3851275" y="3284538"/>
            <a:ext cx="1512888"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36" name="Straight Connector 3"/>
          <p:cNvCxnSpPr>
            <a:cxnSpLocks noChangeShapeType="1"/>
          </p:cNvCxnSpPr>
          <p:nvPr/>
        </p:nvCxnSpPr>
        <p:spPr bwMode="auto">
          <a:xfrm flipH="1" flipV="1">
            <a:off x="3059113" y="3500438"/>
            <a:ext cx="865187" cy="2889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075" y="29241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850" y="24923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39" name="Straight Connector 11"/>
          <p:cNvCxnSpPr>
            <a:cxnSpLocks noChangeShapeType="1"/>
          </p:cNvCxnSpPr>
          <p:nvPr/>
        </p:nvCxnSpPr>
        <p:spPr bwMode="auto">
          <a:xfrm flipH="1" flipV="1">
            <a:off x="1258888" y="2997200"/>
            <a:ext cx="865187" cy="2873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300788" y="3284538"/>
            <a:ext cx="2374900" cy="2305050"/>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41" name="Straight Connector 13"/>
          <p:cNvCxnSpPr>
            <a:cxnSpLocks noChangeShapeType="1"/>
            <a:stCxn id="13" idx="2"/>
            <a:endCxn id="2" idx="6"/>
          </p:cNvCxnSpPr>
          <p:nvPr/>
        </p:nvCxnSpPr>
        <p:spPr bwMode="auto">
          <a:xfrm flipH="1" flipV="1">
            <a:off x="5364163" y="4041775"/>
            <a:ext cx="936625" cy="39528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4042" name="TextBox 15"/>
          <p:cNvSpPr txBox="1">
            <a:spLocks noChangeArrowheads="1"/>
          </p:cNvSpPr>
          <p:nvPr/>
        </p:nvSpPr>
        <p:spPr bwMode="auto">
          <a:xfrm>
            <a:off x="4356100" y="35734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4043" name="TextBox 20"/>
          <p:cNvSpPr txBox="1">
            <a:spLocks noChangeArrowheads="1"/>
          </p:cNvSpPr>
          <p:nvPr/>
        </p:nvSpPr>
        <p:spPr bwMode="auto">
          <a:xfrm>
            <a:off x="7235825" y="4005263"/>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4044" name="TextBox 21"/>
          <p:cNvSpPr txBox="1">
            <a:spLocks noChangeArrowheads="1"/>
          </p:cNvSpPr>
          <p:nvPr/>
        </p:nvSpPr>
        <p:spPr bwMode="auto">
          <a:xfrm>
            <a:off x="2339975" y="29972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4045" name="TextBox 22"/>
          <p:cNvSpPr txBox="1">
            <a:spLocks noChangeArrowheads="1"/>
          </p:cNvSpPr>
          <p:nvPr/>
        </p:nvSpPr>
        <p:spPr bwMode="auto">
          <a:xfrm>
            <a:off x="539750" y="25654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608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Haplotype network</a:t>
            </a:r>
            <a:endParaRPr lang="en-US" sz="3600">
              <a:solidFill>
                <a:srgbClr val="000000"/>
              </a:solidFill>
              <a:latin typeface="Candara" charset="0"/>
              <a:cs typeface="Candara" charset="0"/>
            </a:endParaRPr>
          </a:p>
        </p:txBody>
      </p:sp>
      <p:sp>
        <p:nvSpPr>
          <p:cNvPr id="2" name="Oval 1"/>
          <p:cNvSpPr/>
          <p:nvPr/>
        </p:nvSpPr>
        <p:spPr bwMode="auto">
          <a:xfrm>
            <a:off x="3851275" y="3284538"/>
            <a:ext cx="1512888"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4" name="Straight Connector 3"/>
          <p:cNvCxnSpPr>
            <a:cxnSpLocks noChangeShapeType="1"/>
          </p:cNvCxnSpPr>
          <p:nvPr/>
        </p:nvCxnSpPr>
        <p:spPr bwMode="auto">
          <a:xfrm flipH="1" flipV="1">
            <a:off x="3059113" y="3500438"/>
            <a:ext cx="865187" cy="2889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075" y="29241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850" y="24923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7" name="Straight Connector 11"/>
          <p:cNvCxnSpPr>
            <a:cxnSpLocks noChangeShapeType="1"/>
          </p:cNvCxnSpPr>
          <p:nvPr/>
        </p:nvCxnSpPr>
        <p:spPr bwMode="auto">
          <a:xfrm flipH="1" flipV="1">
            <a:off x="1258888" y="2997200"/>
            <a:ext cx="865187" cy="2873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300788" y="3284538"/>
            <a:ext cx="2374900" cy="2305050"/>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9" name="Straight Connector 13"/>
          <p:cNvCxnSpPr>
            <a:cxnSpLocks noChangeShapeType="1"/>
            <a:stCxn id="13" idx="2"/>
            <a:endCxn id="2" idx="6"/>
          </p:cNvCxnSpPr>
          <p:nvPr/>
        </p:nvCxnSpPr>
        <p:spPr bwMode="auto">
          <a:xfrm flipH="1" flipV="1">
            <a:off x="5364163" y="4041775"/>
            <a:ext cx="936625" cy="39528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6090" name="TextBox 15"/>
          <p:cNvSpPr txBox="1">
            <a:spLocks noChangeArrowheads="1"/>
          </p:cNvSpPr>
          <p:nvPr/>
        </p:nvSpPr>
        <p:spPr bwMode="auto">
          <a:xfrm>
            <a:off x="4356100" y="35734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6091" name="TextBox 20"/>
          <p:cNvSpPr txBox="1">
            <a:spLocks noChangeArrowheads="1"/>
          </p:cNvSpPr>
          <p:nvPr/>
        </p:nvSpPr>
        <p:spPr bwMode="auto">
          <a:xfrm>
            <a:off x="7235825" y="4005263"/>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6092" name="TextBox 21"/>
          <p:cNvSpPr txBox="1">
            <a:spLocks noChangeArrowheads="1"/>
          </p:cNvSpPr>
          <p:nvPr/>
        </p:nvSpPr>
        <p:spPr bwMode="auto">
          <a:xfrm>
            <a:off x="2339975" y="29972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6093" name="TextBox 22"/>
          <p:cNvSpPr txBox="1">
            <a:spLocks noChangeArrowheads="1"/>
          </p:cNvSpPr>
          <p:nvPr/>
        </p:nvSpPr>
        <p:spPr bwMode="auto">
          <a:xfrm>
            <a:off x="539750" y="25654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46094" name="TextBox 2"/>
          <p:cNvSpPr txBox="1">
            <a:spLocks noChangeArrowheads="1"/>
          </p:cNvSpPr>
          <p:nvPr/>
        </p:nvSpPr>
        <p:spPr bwMode="auto">
          <a:xfrm>
            <a:off x="6948488" y="5732463"/>
            <a:ext cx="12954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ATTAG</a:t>
            </a:r>
          </a:p>
        </p:txBody>
      </p:sp>
      <p:sp>
        <p:nvSpPr>
          <p:cNvPr id="46095" name="TextBox 16"/>
          <p:cNvSpPr txBox="1">
            <a:spLocks noChangeArrowheads="1"/>
          </p:cNvSpPr>
          <p:nvPr/>
        </p:nvSpPr>
        <p:spPr bwMode="auto">
          <a:xfrm>
            <a:off x="3924300" y="5084763"/>
            <a:ext cx="12954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ATTCG</a:t>
            </a:r>
          </a:p>
        </p:txBody>
      </p:sp>
      <p:sp>
        <p:nvSpPr>
          <p:cNvPr id="46096" name="TextBox 17"/>
          <p:cNvSpPr txBox="1">
            <a:spLocks noChangeArrowheads="1"/>
          </p:cNvSpPr>
          <p:nvPr/>
        </p:nvSpPr>
        <p:spPr bwMode="auto">
          <a:xfrm>
            <a:off x="1908175" y="4149725"/>
            <a:ext cx="12954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TGTCG</a:t>
            </a:r>
          </a:p>
        </p:txBody>
      </p:sp>
      <p:cxnSp>
        <p:nvCxnSpPr>
          <p:cNvPr id="46097" name="Straight Connector 18"/>
          <p:cNvCxnSpPr>
            <a:cxnSpLocks noChangeShapeType="1"/>
          </p:cNvCxnSpPr>
          <p:nvPr/>
        </p:nvCxnSpPr>
        <p:spPr bwMode="auto">
          <a:xfrm flipV="1">
            <a:off x="3419475" y="3284538"/>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46098" name="Straight Connector 19"/>
          <p:cNvCxnSpPr>
            <a:cxnSpLocks noChangeShapeType="1"/>
          </p:cNvCxnSpPr>
          <p:nvPr/>
        </p:nvCxnSpPr>
        <p:spPr bwMode="auto">
          <a:xfrm flipV="1">
            <a:off x="1547813" y="270827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6099" name="TextBox 23"/>
          <p:cNvSpPr txBox="1">
            <a:spLocks noChangeArrowheads="1"/>
          </p:cNvSpPr>
          <p:nvPr/>
        </p:nvSpPr>
        <p:spPr bwMode="auto">
          <a:xfrm>
            <a:off x="179388" y="3644900"/>
            <a:ext cx="12969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TGCCC</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8130"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the C haplotype?</a:t>
            </a:r>
            <a:endParaRPr lang="en-US" sz="3600">
              <a:solidFill>
                <a:srgbClr val="000000"/>
              </a:solidFill>
              <a:latin typeface="Candara" charset="0"/>
              <a:cs typeface="Candara" charset="0"/>
            </a:endParaRPr>
          </a:p>
        </p:txBody>
      </p:sp>
      <p:sp>
        <p:nvSpPr>
          <p:cNvPr id="48131" name="TextBox 17"/>
          <p:cNvSpPr txBox="1">
            <a:spLocks noChangeArrowheads="1"/>
          </p:cNvSpPr>
          <p:nvPr/>
        </p:nvSpPr>
        <p:spPr bwMode="auto">
          <a:xfrm>
            <a:off x="684213" y="48688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2. TGTCG</a:t>
            </a:r>
          </a:p>
        </p:txBody>
      </p:sp>
      <p:grpSp>
        <p:nvGrpSpPr>
          <p:cNvPr id="48132" name="Group 5"/>
          <p:cNvGrpSpPr>
            <a:grpSpLocks/>
          </p:cNvGrpSpPr>
          <p:nvPr/>
        </p:nvGrpSpPr>
        <p:grpSpPr bwMode="auto">
          <a:xfrm>
            <a:off x="323850" y="1557338"/>
            <a:ext cx="8496300" cy="3702050"/>
            <a:chOff x="179512" y="2492896"/>
            <a:chExt cx="8496944" cy="3702025"/>
          </a:xfrm>
        </p:grpSpPr>
        <p:grpSp>
          <p:nvGrpSpPr>
            <p:cNvPr id="48136" name="Group 4"/>
            <p:cNvGrpSpPr>
              <a:grpSpLocks/>
            </p:cNvGrpSpPr>
            <p:nvPr/>
          </p:nvGrpSpPr>
          <p:grpSpPr bwMode="auto">
            <a:xfrm>
              <a:off x="323528" y="2492896"/>
              <a:ext cx="8352928" cy="3702025"/>
              <a:chOff x="323528" y="2492896"/>
              <a:chExt cx="8352928" cy="3702025"/>
            </a:xfrm>
          </p:grpSpPr>
          <p:sp>
            <p:nvSpPr>
              <p:cNvPr id="2" name="Oval 1"/>
              <p:cNvSpPr/>
              <p:nvPr/>
            </p:nvSpPr>
            <p:spPr bwMode="auto">
              <a:xfrm>
                <a:off x="3851678" y="3285053"/>
                <a:ext cx="1513002" cy="1512878"/>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39" name="Straight Connector 3"/>
              <p:cNvCxnSpPr>
                <a:cxnSpLocks noChangeShapeType="1"/>
              </p:cNvCxnSpPr>
              <p:nvPr/>
            </p:nvCxnSpPr>
            <p:spPr bwMode="auto">
              <a:xfrm flipH="1" flipV="1">
                <a:off x="3059832" y="3501008"/>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347" y="2924693"/>
                <a:ext cx="935108"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986" y="2492896"/>
                <a:ext cx="936696"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42" name="Straight Connector 11"/>
              <p:cNvCxnSpPr>
                <a:cxnSpLocks noChangeShapeType="1"/>
              </p:cNvCxnSpPr>
              <p:nvPr/>
            </p:nvCxnSpPr>
            <p:spPr bwMode="auto">
              <a:xfrm flipH="1" flipV="1">
                <a:off x="1259632" y="2996952"/>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299789" y="3285053"/>
                <a:ext cx="2376667" cy="230344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44" name="Straight Connector 13"/>
              <p:cNvCxnSpPr>
                <a:cxnSpLocks noChangeShapeType="1"/>
                <a:stCxn id="13" idx="2"/>
                <a:endCxn id="2" idx="6"/>
              </p:cNvCxnSpPr>
              <p:nvPr/>
            </p:nvCxnSpPr>
            <p:spPr bwMode="auto">
              <a:xfrm flipH="1" flipV="1">
                <a:off x="5364088" y="4041068"/>
                <a:ext cx="936104" cy="396044"/>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8145" name="TextBox 15"/>
              <p:cNvSpPr txBox="1">
                <a:spLocks noChangeArrowheads="1"/>
              </p:cNvSpPr>
              <p:nvPr/>
            </p:nvSpPr>
            <p:spPr bwMode="auto">
              <a:xfrm>
                <a:off x="4355976" y="3573016"/>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8146" name="TextBox 20"/>
              <p:cNvSpPr txBox="1">
                <a:spLocks noChangeArrowheads="1"/>
              </p:cNvSpPr>
              <p:nvPr/>
            </p:nvSpPr>
            <p:spPr bwMode="auto">
              <a:xfrm>
                <a:off x="7236296" y="400506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8147" name="TextBox 21"/>
              <p:cNvSpPr txBox="1">
                <a:spLocks noChangeArrowheads="1"/>
              </p:cNvSpPr>
              <p:nvPr/>
            </p:nvSpPr>
            <p:spPr bwMode="auto">
              <a:xfrm>
                <a:off x="2339752" y="2996952"/>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8148" name="TextBox 22"/>
              <p:cNvSpPr txBox="1">
                <a:spLocks noChangeArrowheads="1"/>
              </p:cNvSpPr>
              <p:nvPr/>
            </p:nvSpPr>
            <p:spPr bwMode="auto">
              <a:xfrm>
                <a:off x="539552" y="256490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48149" name="TextBox 2"/>
              <p:cNvSpPr txBox="1">
                <a:spLocks noChangeArrowheads="1"/>
              </p:cNvSpPr>
              <p:nvPr/>
            </p:nvSpPr>
            <p:spPr bwMode="auto">
              <a:xfrm>
                <a:off x="6948264" y="5733256"/>
                <a:ext cx="1584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GGACG</a:t>
                </a:r>
              </a:p>
            </p:txBody>
          </p:sp>
          <p:sp>
            <p:nvSpPr>
              <p:cNvPr id="48150" name="TextBox 16"/>
              <p:cNvSpPr txBox="1">
                <a:spLocks noChangeArrowheads="1"/>
              </p:cNvSpPr>
              <p:nvPr/>
            </p:nvSpPr>
            <p:spPr bwMode="auto">
              <a:xfrm>
                <a:off x="3923928" y="508518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TGACG</a:t>
                </a:r>
              </a:p>
            </p:txBody>
          </p:sp>
          <p:cxnSp>
            <p:nvCxnSpPr>
              <p:cNvPr id="48151" name="Straight Connector 19"/>
              <p:cNvCxnSpPr>
                <a:cxnSpLocks noChangeShapeType="1"/>
              </p:cNvCxnSpPr>
              <p:nvPr/>
            </p:nvCxnSpPr>
            <p:spPr bwMode="auto">
              <a:xfrm flipV="1">
                <a:off x="1547664" y="2708920"/>
                <a:ext cx="0" cy="720080"/>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grpSp>
        <p:sp>
          <p:nvSpPr>
            <p:cNvPr id="48137" name="TextBox 23"/>
            <p:cNvSpPr txBox="1">
              <a:spLocks noChangeArrowheads="1"/>
            </p:cNvSpPr>
            <p:nvPr/>
          </p:nvSpPr>
          <p:spPr bwMode="auto">
            <a:xfrm>
              <a:off x="179512" y="364502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TCTGG</a:t>
              </a:r>
            </a:p>
          </p:txBody>
        </p:sp>
      </p:grpSp>
      <p:sp>
        <p:nvSpPr>
          <p:cNvPr id="48133" name="TextBox 24"/>
          <p:cNvSpPr txBox="1">
            <a:spLocks noChangeArrowheads="1"/>
          </p:cNvSpPr>
          <p:nvPr/>
        </p:nvSpPr>
        <p:spPr bwMode="auto">
          <a:xfrm>
            <a:off x="684213" y="44370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1. TGTGG</a:t>
            </a:r>
          </a:p>
        </p:txBody>
      </p:sp>
      <p:sp>
        <p:nvSpPr>
          <p:cNvPr id="48134" name="TextBox 25"/>
          <p:cNvSpPr txBox="1">
            <a:spLocks noChangeArrowheads="1"/>
          </p:cNvSpPr>
          <p:nvPr/>
        </p:nvSpPr>
        <p:spPr bwMode="auto">
          <a:xfrm>
            <a:off x="684213" y="5272088"/>
            <a:ext cx="2735262"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3. TCACG</a:t>
            </a:r>
          </a:p>
        </p:txBody>
      </p:sp>
      <p:sp>
        <p:nvSpPr>
          <p:cNvPr id="48135" name="TextBox 26"/>
          <p:cNvSpPr txBox="1">
            <a:spLocks noChangeArrowheads="1"/>
          </p:cNvSpPr>
          <p:nvPr/>
        </p:nvSpPr>
        <p:spPr bwMode="auto">
          <a:xfrm>
            <a:off x="684213" y="57324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4. GGTGG</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017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the D haplotype?</a:t>
            </a:r>
            <a:endParaRPr lang="en-US" sz="3600">
              <a:solidFill>
                <a:srgbClr val="000000"/>
              </a:solidFill>
              <a:latin typeface="Candara" charset="0"/>
              <a:cs typeface="Candara" charset="0"/>
            </a:endParaRPr>
          </a:p>
        </p:txBody>
      </p:sp>
      <p:grpSp>
        <p:nvGrpSpPr>
          <p:cNvPr id="50179" name="Group 5"/>
          <p:cNvGrpSpPr>
            <a:grpSpLocks/>
          </p:cNvGrpSpPr>
          <p:nvPr/>
        </p:nvGrpSpPr>
        <p:grpSpPr bwMode="auto">
          <a:xfrm>
            <a:off x="468313" y="1557338"/>
            <a:ext cx="8351837" cy="3702050"/>
            <a:chOff x="323528" y="2492896"/>
            <a:chExt cx="8352928" cy="3702025"/>
          </a:xfrm>
        </p:grpSpPr>
        <p:grpSp>
          <p:nvGrpSpPr>
            <p:cNvPr id="50180" name="Group 4"/>
            <p:cNvGrpSpPr>
              <a:grpSpLocks/>
            </p:cNvGrpSpPr>
            <p:nvPr/>
          </p:nvGrpSpPr>
          <p:grpSpPr bwMode="auto">
            <a:xfrm>
              <a:off x="323528" y="2492896"/>
              <a:ext cx="8352928" cy="3702025"/>
              <a:chOff x="323528" y="2492896"/>
              <a:chExt cx="8352928" cy="3702025"/>
            </a:xfrm>
          </p:grpSpPr>
          <p:sp>
            <p:nvSpPr>
              <p:cNvPr id="2" name="Oval 1"/>
              <p:cNvSpPr/>
              <p:nvPr/>
            </p:nvSpPr>
            <p:spPr bwMode="auto">
              <a:xfrm>
                <a:off x="3851414" y="3285053"/>
                <a:ext cx="1513085" cy="1512878"/>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3" name="Straight Connector 3"/>
              <p:cNvCxnSpPr>
                <a:cxnSpLocks noChangeShapeType="1"/>
              </p:cNvCxnSpPr>
              <p:nvPr/>
            </p:nvCxnSpPr>
            <p:spPr bwMode="auto">
              <a:xfrm flipH="1" flipV="1">
                <a:off x="3059832" y="3501008"/>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3988" y="2924693"/>
                <a:ext cx="935159"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528" y="2492896"/>
                <a:ext cx="936747"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6" name="Straight Connector 11"/>
              <p:cNvCxnSpPr>
                <a:cxnSpLocks noChangeShapeType="1"/>
              </p:cNvCxnSpPr>
              <p:nvPr/>
            </p:nvCxnSpPr>
            <p:spPr bwMode="auto">
              <a:xfrm flipH="1" flipV="1">
                <a:off x="1259632" y="2996952"/>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299659" y="3285053"/>
                <a:ext cx="2376797" cy="230344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8" name="Straight Connector 13"/>
              <p:cNvCxnSpPr>
                <a:cxnSpLocks noChangeShapeType="1"/>
                <a:stCxn id="13" idx="2"/>
                <a:endCxn id="2" idx="6"/>
              </p:cNvCxnSpPr>
              <p:nvPr/>
            </p:nvCxnSpPr>
            <p:spPr bwMode="auto">
              <a:xfrm flipH="1" flipV="1">
                <a:off x="5364088" y="4041068"/>
                <a:ext cx="936104" cy="396044"/>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50189" name="TextBox 15"/>
              <p:cNvSpPr txBox="1">
                <a:spLocks noChangeArrowheads="1"/>
              </p:cNvSpPr>
              <p:nvPr/>
            </p:nvSpPr>
            <p:spPr bwMode="auto">
              <a:xfrm>
                <a:off x="4355976" y="3573016"/>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0190" name="TextBox 20"/>
              <p:cNvSpPr txBox="1">
                <a:spLocks noChangeArrowheads="1"/>
              </p:cNvSpPr>
              <p:nvPr/>
            </p:nvSpPr>
            <p:spPr bwMode="auto">
              <a:xfrm>
                <a:off x="7236296" y="400506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50191" name="TextBox 21"/>
              <p:cNvSpPr txBox="1">
                <a:spLocks noChangeArrowheads="1"/>
              </p:cNvSpPr>
              <p:nvPr/>
            </p:nvSpPr>
            <p:spPr bwMode="auto">
              <a:xfrm>
                <a:off x="2339752" y="2996952"/>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50192" name="TextBox 22"/>
              <p:cNvSpPr txBox="1">
                <a:spLocks noChangeArrowheads="1"/>
              </p:cNvSpPr>
              <p:nvPr/>
            </p:nvSpPr>
            <p:spPr bwMode="auto">
              <a:xfrm>
                <a:off x="539552" y="256490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50193" name="TextBox 2"/>
              <p:cNvSpPr txBox="1">
                <a:spLocks noChangeArrowheads="1"/>
              </p:cNvSpPr>
              <p:nvPr/>
            </p:nvSpPr>
            <p:spPr bwMode="auto">
              <a:xfrm>
                <a:off x="6948264" y="5733256"/>
                <a:ext cx="1584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GGACG</a:t>
                </a:r>
              </a:p>
            </p:txBody>
          </p:sp>
          <p:sp>
            <p:nvSpPr>
              <p:cNvPr id="50194" name="TextBox 16"/>
              <p:cNvSpPr txBox="1">
                <a:spLocks noChangeArrowheads="1"/>
              </p:cNvSpPr>
              <p:nvPr/>
            </p:nvSpPr>
            <p:spPr bwMode="auto">
              <a:xfrm>
                <a:off x="3923928" y="508518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TGACG</a:t>
                </a:r>
              </a:p>
            </p:txBody>
          </p:sp>
          <p:cxnSp>
            <p:nvCxnSpPr>
              <p:cNvPr id="50195" name="Straight Connector 19"/>
              <p:cNvCxnSpPr>
                <a:cxnSpLocks noChangeShapeType="1"/>
              </p:cNvCxnSpPr>
              <p:nvPr/>
            </p:nvCxnSpPr>
            <p:spPr bwMode="auto">
              <a:xfrm flipV="1">
                <a:off x="1547664" y="2708920"/>
                <a:ext cx="0" cy="720080"/>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grpSp>
        <p:sp>
          <p:nvSpPr>
            <p:cNvPr id="50181" name="TextBox 23"/>
            <p:cNvSpPr txBox="1">
              <a:spLocks noChangeArrowheads="1"/>
            </p:cNvSpPr>
            <p:nvPr/>
          </p:nvSpPr>
          <p:spPr bwMode="auto">
            <a:xfrm>
              <a:off x="1907704" y="4149080"/>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TGTCG</a:t>
              </a:r>
            </a:p>
          </p:txBody>
        </p:sp>
      </p:gr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222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Where did C originate from?</a:t>
            </a:r>
            <a:endParaRPr lang="en-US" sz="3600">
              <a:solidFill>
                <a:srgbClr val="000000"/>
              </a:solidFill>
              <a:latin typeface="Candara" charset="0"/>
              <a:cs typeface="Candara" charset="0"/>
            </a:endParaRPr>
          </a:p>
        </p:txBody>
      </p:sp>
      <p:sp>
        <p:nvSpPr>
          <p:cNvPr id="25" name="Oval 24"/>
          <p:cNvSpPr/>
          <p:nvPr/>
        </p:nvSpPr>
        <p:spPr bwMode="auto">
          <a:xfrm>
            <a:off x="827088" y="3500438"/>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28" name="TextBox 26"/>
          <p:cNvSpPr txBox="1">
            <a:spLocks noChangeArrowheads="1"/>
          </p:cNvSpPr>
          <p:nvPr/>
        </p:nvSpPr>
        <p:spPr bwMode="auto">
          <a:xfrm>
            <a:off x="1331913" y="38608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28" name="Oval 27"/>
          <p:cNvSpPr/>
          <p:nvPr/>
        </p:nvSpPr>
        <p:spPr bwMode="auto">
          <a:xfrm>
            <a:off x="900113" y="5345113"/>
            <a:ext cx="1511300"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30"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32"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cxnSp>
        <p:nvCxnSpPr>
          <p:cNvPr id="52233" name="Straight Connector 32"/>
          <p:cNvCxnSpPr>
            <a:cxnSpLocks noChangeShapeType="1"/>
          </p:cNvCxnSpPr>
          <p:nvPr/>
        </p:nvCxnSpPr>
        <p:spPr bwMode="auto">
          <a:xfrm rot="16200000" flipV="1">
            <a:off x="1619251" y="27813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4" name="Straight Connector 36"/>
          <p:cNvCxnSpPr>
            <a:cxnSpLocks noChangeShapeType="1"/>
          </p:cNvCxnSpPr>
          <p:nvPr/>
        </p:nvCxnSpPr>
        <p:spPr bwMode="auto">
          <a:xfrm flipV="1">
            <a:off x="1619250" y="2997200"/>
            <a:ext cx="0" cy="5032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2235"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2236" name="Straight Connector 44"/>
          <p:cNvCxnSpPr>
            <a:cxnSpLocks noChangeShapeType="1"/>
          </p:cNvCxnSpPr>
          <p:nvPr/>
        </p:nvCxnSpPr>
        <p:spPr bwMode="auto">
          <a:xfrm flipV="1">
            <a:off x="1547813" y="5013325"/>
            <a:ext cx="0" cy="36036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7" name="Straight Connector 47"/>
          <p:cNvCxnSpPr>
            <a:cxnSpLocks noChangeShapeType="1"/>
          </p:cNvCxnSpPr>
          <p:nvPr/>
        </p:nvCxnSpPr>
        <p:spPr bwMode="auto">
          <a:xfrm rot="16200000" flipV="1">
            <a:off x="1547813" y="479742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8" name="Straight Connector 49"/>
          <p:cNvCxnSpPr>
            <a:cxnSpLocks noChangeShapeType="1"/>
          </p:cNvCxnSpPr>
          <p:nvPr/>
        </p:nvCxnSpPr>
        <p:spPr bwMode="auto">
          <a:xfrm rot="16200000" flipV="1">
            <a:off x="1547813" y="4868862"/>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9" name="Straight Connector 50"/>
          <p:cNvCxnSpPr>
            <a:cxnSpLocks noChangeShapeType="1"/>
          </p:cNvCxnSpPr>
          <p:nvPr/>
        </p:nvCxnSpPr>
        <p:spPr bwMode="auto">
          <a:xfrm rot="16200000" flipV="1">
            <a:off x="1547813" y="47244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52240" name="TextBox 51"/>
          <p:cNvSpPr txBox="1">
            <a:spLocks noChangeArrowheads="1"/>
          </p:cNvSpPr>
          <p:nvPr/>
        </p:nvSpPr>
        <p:spPr bwMode="auto">
          <a:xfrm>
            <a:off x="4284663" y="42926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52241"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2242" name="TextBox 53"/>
          <p:cNvSpPr txBox="1">
            <a:spLocks noChangeArrowheads="1"/>
          </p:cNvSpPr>
          <p:nvPr/>
        </p:nvSpPr>
        <p:spPr bwMode="auto">
          <a:xfrm>
            <a:off x="6156325" y="53006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5"/>
          <p:cNvSpPr>
            <a:spLocks noGrp="1" noChangeArrowheads="1"/>
          </p:cNvSpPr>
          <p:nvPr>
            <p:ph type="body" idx="4294967295"/>
          </p:nvPr>
        </p:nvSpPr>
        <p:spPr>
          <a:xfrm>
            <a:off x="304800" y="1728788"/>
            <a:ext cx="8539163" cy="4521200"/>
          </a:xfrm>
        </p:spPr>
        <p:txBody>
          <a:bodyPr lIns="0" tIns="0" rIns="0" bIns="0"/>
          <a:lstStyle/>
          <a:p>
            <a:pPr marL="561975" indent="-457200" defTabSz="457200" eaLnBrk="1" hangingPunct="1">
              <a:defRPr/>
            </a:pPr>
            <a:r>
              <a:rPr lang="en-US" dirty="0" smtClean="0">
                <a:latin typeface="Corbel"/>
                <a:ea typeface="ＭＳ Ｐゴシック" charset="0"/>
                <a:cs typeface="Corbel"/>
              </a:rPr>
              <a:t>How is genetic variation distributed in time and space?</a:t>
            </a:r>
          </a:p>
          <a:p>
            <a:pPr marL="104775" indent="0" defTabSz="457200" eaLnBrk="1" hangingPunct="1">
              <a:buFontTx/>
              <a:buNone/>
              <a:defRPr/>
            </a:pPr>
            <a:endParaRPr lang="en-US" dirty="0">
              <a:latin typeface="Corbel"/>
              <a:ea typeface="ＭＳ Ｐゴシック" charset="0"/>
              <a:cs typeface="Corbel"/>
            </a:endParaRPr>
          </a:p>
          <a:p>
            <a:pPr marL="561975" indent="-457200" defTabSz="457200" eaLnBrk="1" hangingPunct="1">
              <a:defRPr/>
            </a:pPr>
            <a:r>
              <a:rPr lang="en-US" dirty="0" smtClean="0">
                <a:latin typeface="Corbel"/>
                <a:ea typeface="ＭＳ Ｐゴシック" charset="0"/>
                <a:cs typeface="Corbel"/>
              </a:rPr>
              <a:t>What factors account for the spatial and temporal distribution of genetic lineages?</a:t>
            </a:r>
          </a:p>
          <a:p>
            <a:pPr marL="619125" indent="-514350" defTabSz="457200" eaLnBrk="1" hangingPunct="1">
              <a:buFontTx/>
              <a:buNone/>
              <a:defRPr/>
            </a:pPr>
            <a:endParaRPr lang="en-US" dirty="0">
              <a:latin typeface="Corbel"/>
              <a:ea typeface="ＭＳ Ｐゴシック" charset="0"/>
              <a:cs typeface="Corbel"/>
            </a:endParaRPr>
          </a:p>
        </p:txBody>
      </p:sp>
      <p:sp>
        <p:nvSpPr>
          <p:cNvPr id="1741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1741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Questions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427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Deep divergence</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4276"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4278"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4279" name="Straight Connector 32"/>
          <p:cNvCxnSpPr>
            <a:cxnSpLocks noChangeShapeType="1"/>
          </p:cNvCxnSpPr>
          <p:nvPr/>
        </p:nvCxnSpPr>
        <p:spPr bwMode="auto">
          <a:xfrm rot="16200000" flipV="1">
            <a:off x="1619251" y="27813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0"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4281"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82"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4283"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cxnSp>
        <p:nvCxnSpPr>
          <p:cNvPr id="54284" name="Straight Connector 23"/>
          <p:cNvCxnSpPr>
            <a:cxnSpLocks noChangeShapeType="1"/>
          </p:cNvCxnSpPr>
          <p:nvPr/>
        </p:nvCxnSpPr>
        <p:spPr bwMode="auto">
          <a:xfrm rot="16200000" flipV="1">
            <a:off x="1619251" y="314007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5" name="Straight Connector 25"/>
          <p:cNvCxnSpPr>
            <a:cxnSpLocks noChangeShapeType="1"/>
          </p:cNvCxnSpPr>
          <p:nvPr/>
        </p:nvCxnSpPr>
        <p:spPr bwMode="auto">
          <a:xfrm rot="16200000" flipV="1">
            <a:off x="1619251" y="3500437"/>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6" name="Straight Connector 31"/>
          <p:cNvCxnSpPr>
            <a:cxnSpLocks noChangeShapeType="1"/>
          </p:cNvCxnSpPr>
          <p:nvPr/>
        </p:nvCxnSpPr>
        <p:spPr bwMode="auto">
          <a:xfrm rot="16200000" flipV="1">
            <a:off x="1619251" y="38608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7" name="Straight Connector 33"/>
          <p:cNvCxnSpPr>
            <a:cxnSpLocks noChangeShapeType="1"/>
          </p:cNvCxnSpPr>
          <p:nvPr/>
        </p:nvCxnSpPr>
        <p:spPr bwMode="auto">
          <a:xfrm rot="16200000" flipV="1">
            <a:off x="1619251" y="4221162"/>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8" name="Straight Connector 34"/>
          <p:cNvCxnSpPr>
            <a:cxnSpLocks noChangeShapeType="1"/>
          </p:cNvCxnSpPr>
          <p:nvPr/>
        </p:nvCxnSpPr>
        <p:spPr bwMode="auto">
          <a:xfrm rot="16200000" flipV="1">
            <a:off x="1619251" y="458152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632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Shallow divergence</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6324"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6326"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6327" name="Straight Connector 32"/>
          <p:cNvCxnSpPr>
            <a:cxnSpLocks noChangeShapeType="1"/>
          </p:cNvCxnSpPr>
          <p:nvPr/>
        </p:nvCxnSpPr>
        <p:spPr bwMode="auto">
          <a:xfrm rot="16200000" flipV="1">
            <a:off x="1619251" y="36449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6328"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6329"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30"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6331"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8370"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Gene flow</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8372"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8374"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8375" name="Straight Connector 32"/>
          <p:cNvCxnSpPr>
            <a:cxnSpLocks noChangeShapeType="1"/>
          </p:cNvCxnSpPr>
          <p:nvPr/>
        </p:nvCxnSpPr>
        <p:spPr bwMode="auto">
          <a:xfrm rot="16200000" flipV="1">
            <a:off x="1619251" y="36449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8376"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8377"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8"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A/B</a:t>
            </a:r>
          </a:p>
        </p:txBody>
      </p:sp>
      <p:sp>
        <p:nvSpPr>
          <p:cNvPr id="58379"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041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Detecting gene flow</a:t>
            </a:r>
            <a:endParaRPr lang="en-US" sz="3600">
              <a:solidFill>
                <a:srgbClr val="000000"/>
              </a:solidFill>
              <a:latin typeface="Candara" charset="0"/>
              <a:cs typeface="Candara" charset="0"/>
            </a:endParaRPr>
          </a:p>
        </p:txBody>
      </p:sp>
      <p:pic>
        <p:nvPicPr>
          <p:cNvPr id="6041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1188" y="1763713"/>
            <a:ext cx="4338637" cy="511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20"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628775"/>
            <a:ext cx="2016125" cy="201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21" name="Picture 5"/>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643438" y="3860800"/>
            <a:ext cx="1944687"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22" name="TextBox 6"/>
          <p:cNvSpPr txBox="1">
            <a:spLocks noChangeArrowheads="1"/>
          </p:cNvSpPr>
          <p:nvPr/>
        </p:nvSpPr>
        <p:spPr bwMode="auto">
          <a:xfrm>
            <a:off x="7019925" y="2420938"/>
            <a:ext cx="21240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latin typeface="Corbel" charset="0"/>
                <a:cs typeface="Corbel" charset="0"/>
              </a:rPr>
              <a:t>H. annuus</a:t>
            </a:r>
          </a:p>
        </p:txBody>
      </p:sp>
      <p:sp>
        <p:nvSpPr>
          <p:cNvPr id="60423" name="TextBox 18"/>
          <p:cNvSpPr txBox="1">
            <a:spLocks noChangeArrowheads="1"/>
          </p:cNvSpPr>
          <p:nvPr/>
        </p:nvSpPr>
        <p:spPr bwMode="auto">
          <a:xfrm>
            <a:off x="7019925" y="4581525"/>
            <a:ext cx="2124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latin typeface="Corbel" charset="0"/>
                <a:cs typeface="Corbel" charset="0"/>
              </a:rPr>
              <a:t>H. bolanderi</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246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pic>
        <p:nvPicPr>
          <p:cNvPr id="62467"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9750" y="1484313"/>
            <a:ext cx="5100638" cy="522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68"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2469" name="Picture 10"/>
          <p:cNvPicPr>
            <a:picLocks noChangeAspect="1"/>
          </p:cNvPicPr>
          <p:nvPr/>
        </p:nvPicPr>
        <p:blipFill>
          <a:blip r:embed="rId4">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70" name="TextBox 11"/>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2471" name="TextBox 15"/>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4514"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4515"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51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517"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4518"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
        <p:nvSpPr>
          <p:cNvPr id="64519"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6562"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6563"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64" name="Pictur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565"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6566"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
        <p:nvSpPr>
          <p:cNvPr id="6656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8610" name="TextBox 8"/>
          <p:cNvSpPr txBox="1">
            <a:spLocks noChangeArrowheads="1"/>
          </p:cNvSpPr>
          <p:nvPr/>
        </p:nvSpPr>
        <p:spPr bwMode="auto">
          <a:xfrm>
            <a:off x="250825" y="2636838"/>
            <a:ext cx="8893175" cy="258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5400">
                <a:latin typeface="Corbel" charset="0"/>
                <a:cs typeface="Corbel" charset="0"/>
              </a:rPr>
              <a:t>D-statistic = #ABBA - #BABA</a:t>
            </a:r>
          </a:p>
          <a:p>
            <a:pPr algn="ctr"/>
            <a:r>
              <a:rPr lang="en-US" sz="5400">
                <a:latin typeface="Corbel" charset="0"/>
                <a:cs typeface="Corbel" charset="0"/>
              </a:rPr>
              <a:t>Neutrality: D = O</a:t>
            </a:r>
          </a:p>
          <a:p>
            <a:pPr algn="ctr"/>
            <a:r>
              <a:rPr lang="en-US" sz="5400">
                <a:latin typeface="Corbel" charset="0"/>
                <a:cs typeface="Corbel" charset="0"/>
              </a:rPr>
              <a:t>Gene flow: D = +</a:t>
            </a:r>
          </a:p>
        </p:txBody>
      </p:sp>
      <p:sp>
        <p:nvSpPr>
          <p:cNvPr id="6861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065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0659"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0660"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0661"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2"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0663"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270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2707"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2708"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9"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0"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2711"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5"/>
          <p:cNvSpPr>
            <a:spLocks noGrp="1" noChangeArrowheads="1"/>
          </p:cNvSpPr>
          <p:nvPr>
            <p:ph type="body" idx="4294967295"/>
          </p:nvPr>
        </p:nvSpPr>
        <p:spPr>
          <a:xfrm>
            <a:off x="304800" y="1728788"/>
            <a:ext cx="8539163" cy="4521200"/>
          </a:xfrm>
        </p:spPr>
        <p:txBody>
          <a:bodyPr lIns="0" tIns="0" rIns="0" bIns="0"/>
          <a:lstStyle/>
          <a:p>
            <a:pPr marL="619125" indent="-514350" defTabSz="457200" eaLnBrk="1" hangingPunct="1">
              <a:buFontTx/>
              <a:buAutoNum type="arabicPeriod"/>
            </a:pPr>
            <a:r>
              <a:rPr lang="en-US">
                <a:latin typeface="Corbel" charset="0"/>
                <a:ea typeface="ＭＳ Ｐゴシック" charset="0"/>
                <a:cs typeface="Corbel" charset="0"/>
              </a:rPr>
              <a:t>What is phylogeography?</a:t>
            </a:r>
          </a:p>
          <a:p>
            <a:pPr marL="619125" indent="-514350" defTabSz="457200" eaLnBrk="1" hangingPunct="1">
              <a:buFontTx/>
              <a:buAutoNum type="arabicPeriod"/>
            </a:pPr>
            <a:endParaRPr lang="en-US">
              <a:latin typeface="Corbel" charset="0"/>
              <a:ea typeface="ＭＳ Ｐゴシック" charset="0"/>
              <a:cs typeface="Corbel" charset="0"/>
            </a:endParaRPr>
          </a:p>
          <a:p>
            <a:pPr marL="619125" indent="-514350" defTabSz="457200" eaLnBrk="1" hangingPunct="1">
              <a:buFontTx/>
              <a:buAutoNum type="arabicPeriod"/>
            </a:pPr>
            <a:r>
              <a:rPr lang="en-US">
                <a:latin typeface="Corbel" charset="0"/>
                <a:ea typeface="ＭＳ Ｐゴシック" charset="0"/>
                <a:cs typeface="Corbel" charset="0"/>
              </a:rPr>
              <a:t>The benefits of phylogeography </a:t>
            </a:r>
          </a:p>
          <a:p>
            <a:pPr marL="1019175" lvl="1" indent="-514350" defTabSz="457200" eaLnBrk="1" hangingPunct="1"/>
            <a:r>
              <a:rPr lang="en-US">
                <a:latin typeface="Corbel" charset="0"/>
                <a:ea typeface="ＭＳ Ｐゴシック" charset="0"/>
                <a:cs typeface="Corbel" charset="0"/>
              </a:rPr>
              <a:t>i.e. understanding genetic structure</a:t>
            </a:r>
          </a:p>
          <a:p>
            <a:pPr marL="1019175" lvl="1" indent="-514350" defTabSz="457200" eaLnBrk="1" hangingPunct="1"/>
            <a:endParaRPr lang="en-US">
              <a:latin typeface="Corbel" charset="0"/>
              <a:ea typeface="ＭＳ Ｐゴシック" charset="0"/>
              <a:cs typeface="Corbel" charset="0"/>
            </a:endParaRPr>
          </a:p>
          <a:p>
            <a:pPr marL="619125" indent="-514350" defTabSz="457200" eaLnBrk="1" hangingPunct="1">
              <a:buFontTx/>
              <a:buAutoNum type="arabicPeriod"/>
            </a:pPr>
            <a:r>
              <a:rPr lang="en-US">
                <a:latin typeface="Corbel" charset="0"/>
                <a:ea typeface="ＭＳ Ｐゴシック" charset="0"/>
                <a:cs typeface="Corbel" charset="0"/>
              </a:rPr>
              <a:t>How do we do it?</a:t>
            </a:r>
          </a:p>
          <a:p>
            <a:pPr marL="1019175" lvl="1" indent="-514350" defTabSz="457200" eaLnBrk="1" hangingPunct="1"/>
            <a:r>
              <a:rPr lang="en-US">
                <a:latin typeface="Corbel" charset="0"/>
                <a:ea typeface="ＭＳ Ｐゴシック" charset="0"/>
                <a:cs typeface="Corbel" charset="0"/>
              </a:rPr>
              <a:t>From historical to current approaches</a:t>
            </a:r>
          </a:p>
          <a:p>
            <a:pPr marL="619125" indent="-514350" defTabSz="457200" eaLnBrk="1" hangingPunct="1">
              <a:buFontTx/>
              <a:buNone/>
            </a:pPr>
            <a:endParaRPr lang="en-US">
              <a:latin typeface="Corbel" charset="0"/>
              <a:ea typeface="ＭＳ Ｐゴシック" charset="0"/>
              <a:cs typeface="Corbel" charset="0"/>
            </a:endParaRPr>
          </a:p>
        </p:txBody>
      </p:sp>
      <p:sp>
        <p:nvSpPr>
          <p:cNvPr id="1945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19459"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Outline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475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4755"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4756"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757"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58" name="TextBox 6"/>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4759" name="TextBox 7"/>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680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pPr>
            <a:r>
              <a:rPr lang="en-US" sz="3600">
                <a:solidFill>
                  <a:schemeClr val="bg1"/>
                </a:solidFill>
                <a:latin typeface="Candara" charset="0"/>
                <a:cs typeface="Candara" charset="0"/>
              </a:rPr>
              <a:t>D statistic = 0.123 ± 0.033 </a:t>
            </a:r>
            <a:endParaRPr lang="en-US" sz="3600">
              <a:solidFill>
                <a:srgbClr val="000000"/>
              </a:solidFill>
              <a:latin typeface="Candara" charset="0"/>
              <a:cs typeface="Candara" charset="0"/>
            </a:endParaRPr>
          </a:p>
        </p:txBody>
      </p:sp>
      <p:sp>
        <p:nvSpPr>
          <p:cNvPr id="76803"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680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805" name="TextBox 7"/>
          <p:cNvSpPr txBox="1">
            <a:spLocks noChangeArrowheads="1"/>
          </p:cNvSpPr>
          <p:nvPr/>
        </p:nvSpPr>
        <p:spPr bwMode="auto">
          <a:xfrm>
            <a:off x="5651500" y="2349500"/>
            <a:ext cx="3097213"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ABBA &gt; BABA</a:t>
            </a:r>
          </a:p>
          <a:p>
            <a:endParaRPr lang="en-US">
              <a:latin typeface="Corbel" charset="0"/>
              <a:cs typeface="Corbel" charset="0"/>
            </a:endParaRPr>
          </a:p>
          <a:p>
            <a:r>
              <a:rPr lang="en-US">
                <a:latin typeface="Corbel" charset="0"/>
                <a:cs typeface="Corbel" charset="0"/>
              </a:rPr>
              <a:t>6-8% of the genome introgressed</a:t>
            </a:r>
          </a:p>
        </p:txBody>
      </p:sp>
      <p:sp>
        <p:nvSpPr>
          <p:cNvPr id="76806"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6807"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5"/>
          <p:cNvSpPr>
            <a:spLocks noGrp="1" noChangeArrowheads="1"/>
          </p:cNvSpPr>
          <p:nvPr>
            <p:ph type="body" idx="4294967295"/>
          </p:nvPr>
        </p:nvSpPr>
        <p:spPr>
          <a:xfrm>
            <a:off x="223838" y="1524000"/>
            <a:ext cx="8539162" cy="5129213"/>
          </a:xfrm>
        </p:spPr>
        <p:txBody>
          <a:bodyPr lIns="0" tIns="0" rIns="0" bIns="0"/>
          <a:lstStyle/>
          <a:p>
            <a:pPr marL="400050" defTabSz="457200" eaLnBrk="1" hangingPunct="1">
              <a:lnSpc>
                <a:spcPct val="90000"/>
              </a:lnSpc>
              <a:defRPr/>
            </a:pPr>
            <a:r>
              <a:rPr lang="en-US" sz="2400" dirty="0" smtClean="0">
                <a:latin typeface="Corbel"/>
                <a:ea typeface="ＭＳ Ｐゴシック" charset="0"/>
                <a:cs typeface="Corbel"/>
              </a:rPr>
              <a:t>A statistical </a:t>
            </a:r>
            <a:r>
              <a:rPr lang="en-US" sz="2400" dirty="0">
                <a:latin typeface="Corbel"/>
                <a:ea typeface="ＭＳ Ｐゴシック" charset="0"/>
                <a:cs typeface="Corbel"/>
              </a:rPr>
              <a:t>framework for the analysis of genetic polymorphism </a:t>
            </a:r>
            <a:r>
              <a:rPr lang="en-US" sz="2400" dirty="0" smtClean="0">
                <a:latin typeface="Corbel"/>
                <a:ea typeface="ＭＳ Ｐゴシック" charset="0"/>
                <a:cs typeface="Corbel"/>
              </a:rPr>
              <a:t>data</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Is an extension of classical population genetics </a:t>
            </a:r>
            <a:r>
              <a:rPr lang="en-US" sz="2400" dirty="0" smtClean="0">
                <a:latin typeface="Corbel"/>
                <a:ea typeface="ＭＳ Ｐゴシック" charset="0"/>
                <a:cs typeface="Corbel"/>
              </a:rPr>
              <a:t>theory</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It is used to estimate time (number of generations) since lineages </a:t>
            </a:r>
            <a:r>
              <a:rPr lang="en-US" sz="2400" dirty="0" smtClean="0">
                <a:latin typeface="Corbel"/>
                <a:ea typeface="ＭＳ Ｐゴシック" charset="0"/>
                <a:cs typeface="Corbel"/>
              </a:rPr>
              <a:t>coalesced</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Many applications</a:t>
            </a:r>
            <a:endParaRPr lang="en-US" sz="1600" dirty="0">
              <a:latin typeface="Corbel"/>
              <a:ea typeface="ＭＳ Ｐゴシック" charset="0"/>
              <a:cs typeface="Corbel"/>
            </a:endParaRPr>
          </a:p>
          <a:p>
            <a:pPr marL="57150" indent="47625" defTabSz="457200" eaLnBrk="1" hangingPunct="1">
              <a:lnSpc>
                <a:spcPct val="90000"/>
              </a:lnSpc>
              <a:defRPr/>
            </a:pPr>
            <a:endParaRPr lang="en-US" sz="1600" dirty="0">
              <a:latin typeface="Corbel"/>
              <a:ea typeface="ＭＳ Ｐゴシック" charset="0"/>
              <a:cs typeface="Corbel"/>
            </a:endParaRPr>
          </a:p>
        </p:txBody>
      </p:sp>
      <p:sp>
        <p:nvSpPr>
          <p:cNvPr id="7885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8851" name="Rectangle 7"/>
          <p:cNvSpPr>
            <a:spLocks noChangeArrowheads="1"/>
          </p:cNvSpPr>
          <p:nvPr/>
        </p:nvSpPr>
        <p:spPr bwMode="auto">
          <a:xfrm>
            <a:off x="1187450"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New Approach: Coalescent theory</a:t>
            </a:r>
            <a:endParaRPr lang="en-US" sz="3600">
              <a:solidFill>
                <a:srgbClr val="000000"/>
              </a:solidFill>
              <a:latin typeface="Candara" charset="0"/>
              <a:cs typeface="Candara" charset="0"/>
            </a:endParaRPr>
          </a:p>
        </p:txBody>
      </p:sp>
      <p:pic>
        <p:nvPicPr>
          <p:cNvPr id="78852"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4213" y="3849688"/>
            <a:ext cx="7581900" cy="303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290" name="Rectangle 5"/>
          <p:cNvSpPr>
            <a:spLocks noGrp="1" noChangeArrowheads="1"/>
          </p:cNvSpPr>
          <p:nvPr>
            <p:ph type="body" idx="4294967295"/>
          </p:nvPr>
        </p:nvSpPr>
        <p:spPr>
          <a:xfrm>
            <a:off x="76200" y="1524000"/>
            <a:ext cx="4800600" cy="5257800"/>
          </a:xfrm>
        </p:spPr>
        <p:txBody>
          <a:bodyPr lIns="0" tIns="0" rIns="0" bIns="0"/>
          <a:lstStyle/>
          <a:p>
            <a:pPr marL="57150" indent="47625" defTabSz="457200" eaLnBrk="1" hangingPunct="1">
              <a:lnSpc>
                <a:spcPct val="90000"/>
              </a:lnSpc>
              <a:buFontTx/>
              <a:buNone/>
            </a:pPr>
            <a:r>
              <a:rPr lang="en-US" sz="1800">
                <a:latin typeface="Corbel" charset="0"/>
                <a:ea typeface="ＭＳ Ｐゴシック" charset="0"/>
                <a:cs typeface="Corbel" charset="0"/>
              </a:rPr>
              <a:t>We go backwards in time from the present</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Lineages can randomly </a:t>
            </a:r>
            <a:r>
              <a:rPr lang="ja-JP" altLang="en-US" sz="1800">
                <a:latin typeface="Corbel" charset="0"/>
                <a:ea typeface="ＭＳ Ｐゴシック" charset="0"/>
                <a:cs typeface="Corbel" charset="0"/>
              </a:rPr>
              <a:t>“</a:t>
            </a:r>
            <a:r>
              <a:rPr lang="en-US" altLang="ja-JP" sz="1800">
                <a:latin typeface="Corbel" charset="0"/>
                <a:ea typeface="ＭＳ Ｐゴシック" charset="0"/>
                <a:cs typeface="Corbel" charset="0"/>
              </a:rPr>
              <a:t>pick</a:t>
            </a:r>
            <a:r>
              <a:rPr lang="ja-JP" altLang="en-US" sz="1800">
                <a:latin typeface="Corbel" charset="0"/>
                <a:ea typeface="ＭＳ Ｐゴシック" charset="0"/>
                <a:cs typeface="Corbel" charset="0"/>
              </a:rPr>
              <a:t>”</a:t>
            </a:r>
            <a:r>
              <a:rPr lang="en-US" altLang="ja-JP" sz="1800">
                <a:latin typeface="Corbel" charset="0"/>
                <a:ea typeface="ＭＳ Ｐゴシック" charset="0"/>
                <a:cs typeface="Corbel" charset="0"/>
              </a:rPr>
              <a:t> their parents as we go back in time (no selection)</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When two lineages pick the same parent they coalesce </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All lineages will eventually coalesce to the MRCA of the sample</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The rate that lineages coalesce depends on the number of lineages (more lineages the faster the rate) and the size of the population (the more parents to pick from, the slower the rate)</a:t>
            </a:r>
          </a:p>
          <a:p>
            <a:pPr marL="57150" indent="47625" defTabSz="457200" eaLnBrk="1" hangingPunct="1">
              <a:lnSpc>
                <a:spcPct val="90000"/>
              </a:lnSpc>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Recombination, gene flow and selection can be incorporated into the model</a:t>
            </a:r>
            <a:endParaRPr lang="en-US" sz="1800">
              <a:solidFill>
                <a:srgbClr val="000000"/>
              </a:solidFill>
              <a:latin typeface="Corbel" charset="0"/>
              <a:ea typeface="ＭＳ Ｐゴシック" charset="0"/>
              <a:cs typeface="Corbel" charset="0"/>
            </a:endParaRPr>
          </a:p>
          <a:p>
            <a:pPr marL="57150" indent="47625" defTabSz="457200" eaLnBrk="1" hangingPunct="1">
              <a:lnSpc>
                <a:spcPct val="90000"/>
              </a:lnSpc>
              <a:buFontTx/>
              <a:buNone/>
            </a:pPr>
            <a:endParaRPr lang="en-US" sz="1100">
              <a:solidFill>
                <a:srgbClr val="000000"/>
              </a:solidFill>
              <a:latin typeface="Corbel" charset="0"/>
              <a:ea typeface="ＭＳ Ｐゴシック" charset="0"/>
              <a:cs typeface="Corbel" charset="0"/>
            </a:endParaRPr>
          </a:p>
          <a:p>
            <a:pPr marL="57150" indent="47625" defTabSz="457200" eaLnBrk="1" hangingPunct="1">
              <a:lnSpc>
                <a:spcPct val="90000"/>
              </a:lnSpc>
              <a:buFontTx/>
              <a:buNone/>
            </a:pPr>
            <a:endParaRPr lang="en-US" sz="1100">
              <a:solidFill>
                <a:srgbClr val="000000"/>
              </a:solidFill>
              <a:latin typeface="Corbel" charset="0"/>
              <a:ea typeface="ＭＳ Ｐゴシック" charset="0"/>
              <a:cs typeface="Corbel" charset="0"/>
            </a:endParaRPr>
          </a:p>
        </p:txBody>
      </p:sp>
      <p:sp>
        <p:nvSpPr>
          <p:cNvPr id="8089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pic>
        <p:nvPicPr>
          <p:cNvPr id="80899" name="Picture 5" descr="nrg795-f4"/>
          <p:cNvPicPr>
            <a:picLocks noChangeAspect="1" noChangeArrowheads="1"/>
          </p:cNvPicPr>
          <p:nvPr/>
        </p:nvPicPr>
        <p:blipFill>
          <a:blip r:embed="rId3">
            <a:extLst>
              <a:ext uri="{28A0092B-C50C-407E-A947-70E740481C1C}">
                <a14:useLocalDpi xmlns:a14="http://schemas.microsoft.com/office/drawing/2010/main" val="0"/>
              </a:ext>
            </a:extLst>
          </a:blip>
          <a:srcRect l="13603" r="4250"/>
          <a:stretch>
            <a:fillRect/>
          </a:stretch>
        </p:blipFill>
        <p:spPr bwMode="auto">
          <a:xfrm>
            <a:off x="5029200" y="1828800"/>
            <a:ext cx="4419600" cy="370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900" name="Rectangle 6"/>
          <p:cNvSpPr>
            <a:spLocks noChangeArrowheads="1"/>
          </p:cNvSpPr>
          <p:nvPr/>
        </p:nvSpPr>
        <p:spPr bwMode="auto">
          <a:xfrm>
            <a:off x="6400800" y="6248400"/>
            <a:ext cx="2185988"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spcBef>
                <a:spcPct val="20000"/>
              </a:spcBef>
            </a:pPr>
            <a:endParaRPr lang="en-US" sz="1100">
              <a:solidFill>
                <a:srgbClr val="000000"/>
              </a:solidFill>
              <a:latin typeface="Verdana" charset="0"/>
            </a:endParaRPr>
          </a:p>
          <a:p>
            <a:pPr eaLnBrk="1" hangingPunct="1">
              <a:lnSpc>
                <a:spcPct val="90000"/>
              </a:lnSpc>
              <a:spcBef>
                <a:spcPct val="20000"/>
              </a:spcBef>
            </a:pPr>
            <a:r>
              <a:rPr lang="en-US" sz="1100">
                <a:solidFill>
                  <a:srgbClr val="000000"/>
                </a:solidFill>
                <a:latin typeface="Verdana" charset="0"/>
              </a:rPr>
              <a:t>Rosenberg &amp; Nordborg 2002</a:t>
            </a:r>
          </a:p>
        </p:txBody>
      </p:sp>
      <p:sp>
        <p:nvSpPr>
          <p:cNvPr id="8090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Coalescent theory</a:t>
            </a:r>
            <a:endParaRPr lang="en-US" sz="3600">
              <a:solidFill>
                <a:srgbClr val="000000"/>
              </a:solidFill>
              <a:latin typeface="Candara" charset="0"/>
              <a:cs typeface="Candara" charset="0"/>
            </a:endParaRPr>
          </a:p>
        </p:txBody>
      </p:sp>
      <p:sp>
        <p:nvSpPr>
          <p:cNvPr id="80902" name="Rectangle 8"/>
          <p:cNvSpPr>
            <a:spLocks noChangeArrowheads="1"/>
          </p:cNvSpPr>
          <p:nvPr/>
        </p:nvSpPr>
        <p:spPr bwMode="auto">
          <a:xfrm>
            <a:off x="5173663" y="5562600"/>
            <a:ext cx="36893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1800">
                <a:latin typeface="Corbel" charset="0"/>
                <a:cs typeface="Corbel" charset="0"/>
              </a:rPr>
              <a:t>N number of alleles in the population</a:t>
            </a:r>
          </a:p>
          <a:p>
            <a:r>
              <a:rPr lang="en-US" sz="1800">
                <a:latin typeface="Corbel" charset="0"/>
                <a:cs typeface="Corbel" charset="0"/>
              </a:rPr>
              <a:t>n number of lineages sampled</a:t>
            </a:r>
          </a:p>
          <a:p>
            <a:r>
              <a:rPr lang="en-US" sz="1800">
                <a:latin typeface="Corbel" charset="0"/>
                <a:cs typeface="Corbel" charset="0"/>
              </a:rPr>
              <a:t>T time between coalescent events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290">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290">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290">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290">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290">
                                            <p:txEl>
                                              <p:pRg st="8" end="8"/>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2290">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000" b="1">
                <a:latin typeface="Corbel" charset="0"/>
                <a:ea typeface="ＭＳ Ｐゴシック" charset="0"/>
                <a:cs typeface="Corbel" charset="0"/>
              </a:rPr>
              <a:t>Classical population genetics</a:t>
            </a:r>
          </a:p>
          <a:p>
            <a:pPr marL="57150" indent="47625" defTabSz="457200" eaLnBrk="1" hangingPunct="1">
              <a:lnSpc>
                <a:spcPct val="90000"/>
              </a:lnSpc>
              <a:buFontTx/>
              <a:buNone/>
            </a:pPr>
            <a:r>
              <a:rPr lang="en-US" sz="2000">
                <a:latin typeface="Corbel" charset="0"/>
                <a:ea typeface="ＭＳ Ｐゴシック" charset="0"/>
                <a:cs typeface="Corbel" charset="0"/>
              </a:rPr>
              <a:t>-based on allele frequencies</a:t>
            </a:r>
          </a:p>
          <a:p>
            <a:pPr marL="57150" indent="47625" defTabSz="457200" eaLnBrk="1" hangingPunct="1">
              <a:lnSpc>
                <a:spcPct val="90000"/>
              </a:lnSpc>
              <a:buFontTx/>
              <a:buNone/>
            </a:pPr>
            <a:r>
              <a:rPr lang="en-US" sz="2000">
                <a:latin typeface="Corbel" charset="0"/>
                <a:ea typeface="ＭＳ Ｐゴシック" charset="0"/>
                <a:cs typeface="Corbel" charset="0"/>
              </a:rPr>
              <a:t>-alleles are either the same or different, no degrees of similarity</a:t>
            </a:r>
          </a:p>
          <a:p>
            <a:pPr marL="57150" indent="47625" defTabSz="457200" eaLnBrk="1" hangingPunct="1">
              <a:lnSpc>
                <a:spcPct val="90000"/>
              </a:lnSpc>
              <a:buFontTx/>
              <a:buNone/>
            </a:pPr>
            <a:endParaRPr lang="en-US" sz="2000">
              <a:latin typeface="Corbel" charset="0"/>
              <a:ea typeface="ＭＳ Ｐゴシック" charset="0"/>
              <a:cs typeface="Corbel" charset="0"/>
            </a:endParaRPr>
          </a:p>
          <a:p>
            <a:pPr marL="57150" indent="47625" defTabSz="457200" eaLnBrk="1" hangingPunct="1">
              <a:lnSpc>
                <a:spcPct val="90000"/>
              </a:lnSpc>
              <a:buFontTx/>
              <a:buNone/>
            </a:pPr>
            <a:r>
              <a:rPr lang="en-US" sz="2000" b="1">
                <a:latin typeface="Corbel" charset="0"/>
                <a:ea typeface="ＭＳ Ｐゴシック" charset="0"/>
                <a:cs typeface="Corbel" charset="0"/>
              </a:rPr>
              <a:t>Phylogeography</a:t>
            </a:r>
          </a:p>
          <a:p>
            <a:pPr marL="57150" indent="47625" defTabSz="457200" eaLnBrk="1" hangingPunct="1">
              <a:lnSpc>
                <a:spcPct val="90000"/>
              </a:lnSpc>
              <a:buFontTx/>
              <a:buNone/>
            </a:pPr>
            <a:r>
              <a:rPr lang="en-US" sz="2000">
                <a:latin typeface="Corbel" charset="0"/>
                <a:ea typeface="ＭＳ Ｐゴシック" charset="0"/>
                <a:cs typeface="Corbel" charset="0"/>
              </a:rPr>
              <a:t>-based on gene genealogies</a:t>
            </a:r>
          </a:p>
          <a:p>
            <a:pPr marL="57150" indent="47625" defTabSz="457200" eaLnBrk="1" hangingPunct="1">
              <a:lnSpc>
                <a:spcPct val="90000"/>
              </a:lnSpc>
              <a:buFontTx/>
              <a:buNone/>
            </a:pPr>
            <a:r>
              <a:rPr lang="en-US" sz="2000">
                <a:latin typeface="Corbel" charset="0"/>
                <a:ea typeface="ＭＳ Ｐゴシック" charset="0"/>
                <a:cs typeface="Corbel" charset="0"/>
              </a:rPr>
              <a:t>-both the frequencies of sequence haplotypes and their relationship is considered</a:t>
            </a:r>
          </a:p>
          <a:p>
            <a:pPr marL="57150" indent="47625" defTabSz="457200" eaLnBrk="1" hangingPunct="1">
              <a:lnSpc>
                <a:spcPct val="90000"/>
              </a:lnSpc>
              <a:buFontTx/>
              <a:buNone/>
            </a:pPr>
            <a:endParaRPr lang="en-US" sz="2000">
              <a:latin typeface="Corbel" charset="0"/>
              <a:ea typeface="ＭＳ Ｐゴシック" charset="0"/>
              <a:cs typeface="Corbel" charset="0"/>
            </a:endParaRPr>
          </a:p>
          <a:p>
            <a:pPr marL="57150" indent="47625" defTabSz="457200" eaLnBrk="1" hangingPunct="1">
              <a:lnSpc>
                <a:spcPct val="90000"/>
              </a:lnSpc>
              <a:buFontTx/>
              <a:buNone/>
            </a:pPr>
            <a:r>
              <a:rPr lang="en-US" sz="2000" b="1">
                <a:latin typeface="Corbel" charset="0"/>
                <a:ea typeface="ＭＳ Ｐゴシック" charset="0"/>
                <a:cs typeface="Corbel" charset="0"/>
              </a:rPr>
              <a:t>Coalescent Theory</a:t>
            </a:r>
          </a:p>
          <a:p>
            <a:pPr marL="57150" indent="47625" defTabSz="457200" eaLnBrk="1" hangingPunct="1">
              <a:lnSpc>
                <a:spcPct val="90000"/>
              </a:lnSpc>
              <a:buFontTx/>
              <a:buNone/>
            </a:pPr>
            <a:r>
              <a:rPr lang="en-US" sz="2000">
                <a:latin typeface="Corbel" charset="0"/>
                <a:ea typeface="ＭＳ Ｐゴシック" charset="0"/>
                <a:cs typeface="Corbel" charset="0"/>
              </a:rPr>
              <a:t>-a mathematical approach to solving population genetic problems</a:t>
            </a:r>
          </a:p>
          <a:p>
            <a:pPr marL="57150" indent="47625" defTabSz="457200" eaLnBrk="1" hangingPunct="1">
              <a:lnSpc>
                <a:spcPct val="90000"/>
              </a:lnSpc>
              <a:buFontTx/>
              <a:buNone/>
            </a:pPr>
            <a:r>
              <a:rPr lang="en-US" sz="2000">
                <a:latin typeface="Corbel" charset="0"/>
                <a:ea typeface="ＭＳ Ｐゴシック" charset="0"/>
                <a:cs typeface="Corbel" charset="0"/>
              </a:rPr>
              <a:t>-explicitly considers genealogical processes, even if the data are allele frequencies</a:t>
            </a: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p:txBody>
      </p:sp>
      <p:sp>
        <p:nvSpPr>
          <p:cNvPr id="8294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294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Conceptual distinctions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126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26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126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26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266">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126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266">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26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4994"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84995" name="Rectangle 4"/>
          <p:cNvSpPr>
            <a:spLocks noChangeArrowheads="1"/>
          </p:cNvSpPr>
          <p:nvPr/>
        </p:nvSpPr>
        <p:spPr bwMode="auto">
          <a:xfrm>
            <a:off x="201613" y="1773238"/>
            <a:ext cx="8763000" cy="1601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r>
              <a:rPr lang="en-US" sz="2800">
                <a:latin typeface="Corbel" charset="0"/>
                <a:cs typeface="Corbel" charset="0"/>
              </a:rPr>
              <a:t>1. Collect data </a:t>
            </a:r>
          </a:p>
          <a:p>
            <a:pPr eaLnBrk="1" hangingPunct="1">
              <a:lnSpc>
                <a:spcPct val="90000"/>
              </a:lnSpc>
              <a:spcBef>
                <a:spcPct val="20000"/>
              </a:spcBef>
            </a:pPr>
            <a:endParaRPr lang="en-US">
              <a:latin typeface="Corbel" charset="0"/>
              <a:cs typeface="Corbel" charset="0"/>
            </a:endParaRPr>
          </a:p>
          <a:p>
            <a:pPr eaLnBrk="1" hangingPunct="1">
              <a:lnSpc>
                <a:spcPct val="90000"/>
              </a:lnSpc>
              <a:spcBef>
                <a:spcPct val="20000"/>
              </a:spcBef>
            </a:pPr>
            <a:endParaRPr lang="en-US">
              <a:latin typeface="Corbel" charset="0"/>
              <a:cs typeface="Corbel" charset="0"/>
            </a:endParaRPr>
          </a:p>
          <a:p>
            <a:pPr eaLnBrk="1" hangingPunct="1">
              <a:lnSpc>
                <a:spcPct val="90000"/>
              </a:lnSpc>
              <a:spcBef>
                <a:spcPct val="20000"/>
              </a:spcBef>
            </a:pPr>
            <a:endParaRPr lang="en-US" sz="1800">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7042"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207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models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pic>
        <p:nvPicPr>
          <p:cNvPr id="8704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2924175"/>
            <a:ext cx="9144000" cy="375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9090"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3411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models</a:t>
            </a:r>
          </a:p>
          <a:p>
            <a:pPr marL="514350" indent="-514350" eaLnBrk="1" hangingPunct="1">
              <a:lnSpc>
                <a:spcPct val="90000"/>
              </a:lnSpc>
              <a:spcBef>
                <a:spcPct val="20000"/>
              </a:spcBef>
              <a:buFontTx/>
              <a:buAutoNum type="arabicPeriod"/>
              <a:defRPr/>
            </a:pPr>
            <a:r>
              <a:rPr lang="en-US" sz="2800" dirty="0">
                <a:latin typeface="Corbel"/>
                <a:cs typeface="Corbel"/>
              </a:rPr>
              <a:t>Calculate likelihood support for models based on your data</a:t>
            </a:r>
          </a:p>
          <a:p>
            <a:pPr eaLnBrk="1" hangingPunct="1">
              <a:lnSpc>
                <a:spcPct val="90000"/>
              </a:lnSpc>
              <a:spcBef>
                <a:spcPct val="20000"/>
              </a:spcBef>
              <a:defRPr/>
            </a:pPr>
            <a:r>
              <a:rPr lang="en-US" sz="2800" dirty="0">
                <a:latin typeface="Corbel"/>
                <a:cs typeface="Corbel"/>
              </a:rPr>
              <a:t>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1138"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dirty="0">
                <a:solidFill>
                  <a:schemeClr val="bg1"/>
                </a:solidFill>
                <a:latin typeface="Candara" charset="0"/>
                <a:cs typeface="Candara" charset="0"/>
              </a:rPr>
              <a:t>Model based methods</a:t>
            </a:r>
            <a:endParaRPr lang="en-US" sz="2300" dirty="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4359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a:t>
            </a:r>
            <a:r>
              <a:rPr lang="en-US" sz="2800" dirty="0" smtClean="0">
                <a:latin typeface="Corbel"/>
                <a:cs typeface="Corbel"/>
              </a:rPr>
              <a:t>models</a:t>
            </a:r>
          </a:p>
          <a:p>
            <a:pPr marL="514350" indent="-514350" eaLnBrk="1" hangingPunct="1">
              <a:lnSpc>
                <a:spcPct val="90000"/>
              </a:lnSpc>
              <a:spcBef>
                <a:spcPct val="20000"/>
              </a:spcBef>
              <a:buFontTx/>
              <a:buAutoNum type="arabicPeriod"/>
              <a:defRPr/>
            </a:pPr>
            <a:r>
              <a:rPr lang="en-US" sz="2800" dirty="0" smtClean="0">
                <a:latin typeface="Corbel"/>
                <a:cs typeface="Corbel"/>
              </a:rPr>
              <a:t>Optimize parameters based on your data</a:t>
            </a:r>
            <a:endParaRPr lang="en-US" sz="2800" dirty="0">
              <a:latin typeface="Corbel"/>
              <a:cs typeface="Corbel"/>
            </a:endParaRPr>
          </a:p>
          <a:p>
            <a:pPr marL="514350" indent="-514350" eaLnBrk="1" hangingPunct="1">
              <a:lnSpc>
                <a:spcPct val="90000"/>
              </a:lnSpc>
              <a:spcBef>
                <a:spcPct val="20000"/>
              </a:spcBef>
              <a:buFontTx/>
              <a:buAutoNum type="arabicPeriod"/>
              <a:defRPr/>
            </a:pPr>
            <a:r>
              <a:rPr lang="en-US" sz="2800" dirty="0">
                <a:latin typeface="Corbel"/>
                <a:cs typeface="Corbel"/>
              </a:rPr>
              <a:t>Calculate likelihood support for models based on your data</a:t>
            </a:r>
          </a:p>
          <a:p>
            <a:pPr marL="514350" indent="-514350" eaLnBrk="1" hangingPunct="1">
              <a:lnSpc>
                <a:spcPct val="90000"/>
              </a:lnSpc>
              <a:spcBef>
                <a:spcPct val="20000"/>
              </a:spcBef>
              <a:buFontTx/>
              <a:buAutoNum type="arabicPeriod"/>
              <a:defRPr/>
            </a:pPr>
            <a:r>
              <a:rPr lang="en-US" sz="2800" dirty="0">
                <a:latin typeface="Corbel"/>
                <a:cs typeface="Corbel"/>
              </a:rPr>
              <a:t>Pick best supported model</a:t>
            </a:r>
          </a:p>
          <a:p>
            <a:pPr eaLnBrk="1" hangingPunct="1">
              <a:lnSpc>
                <a:spcPct val="90000"/>
              </a:lnSpc>
              <a:spcBef>
                <a:spcPct val="20000"/>
              </a:spcBef>
              <a:defRPr/>
            </a:pPr>
            <a:r>
              <a:rPr lang="en-US" sz="2800" dirty="0">
                <a:latin typeface="Corbel"/>
                <a:cs typeface="Corbel"/>
              </a:rPr>
              <a:t>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18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3186" name="Rectangle 7"/>
          <p:cNvSpPr>
            <a:spLocks noChangeArrowheads="1"/>
          </p:cNvSpPr>
          <p:nvPr/>
        </p:nvSpPr>
        <p:spPr bwMode="auto">
          <a:xfrm>
            <a:off x="1244600" y="414338"/>
            <a:ext cx="6842125" cy="63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dirty="0">
                <a:solidFill>
                  <a:schemeClr val="bg1"/>
                </a:solidFill>
                <a:latin typeface="Candara" charset="0"/>
                <a:cs typeface="Candara" charset="0"/>
              </a:rPr>
              <a:t>Model based methods</a:t>
            </a:r>
            <a:endParaRPr lang="en-US" sz="3200" dirty="0">
              <a:solidFill>
                <a:srgbClr val="000000"/>
              </a:solidFill>
              <a:latin typeface="Candara" charset="0"/>
              <a:cs typeface="Candara" charset="0"/>
            </a:endParaRPr>
          </a:p>
        </p:txBody>
      </p:sp>
      <p:sp>
        <p:nvSpPr>
          <p:cNvPr id="93187" name="Text Box 4"/>
          <p:cNvSpPr txBox="1">
            <a:spLocks noChangeArrowheads="1"/>
          </p:cNvSpPr>
          <p:nvPr/>
        </p:nvSpPr>
        <p:spPr bwMode="auto">
          <a:xfrm>
            <a:off x="228600" y="1524000"/>
            <a:ext cx="91440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600">
                <a:solidFill>
                  <a:srgbClr val="000000"/>
                </a:solidFill>
                <a:latin typeface="Corbel" charset="0"/>
                <a:cs typeface="Corbel" charset="0"/>
              </a:rPr>
              <a:t>Dune and non-dune sunflower (</a:t>
            </a:r>
            <a:r>
              <a:rPr lang="en-US" sz="2600" i="1">
                <a:solidFill>
                  <a:srgbClr val="000000"/>
                </a:solidFill>
                <a:latin typeface="Corbel" charset="0"/>
                <a:cs typeface="Corbel" charset="0"/>
              </a:rPr>
              <a:t>Helianthus petiolaris</a:t>
            </a:r>
            <a:r>
              <a:rPr lang="en-US" sz="2600">
                <a:solidFill>
                  <a:srgbClr val="000000"/>
                </a:solidFill>
                <a:latin typeface="Corbel" charset="0"/>
                <a:cs typeface="Corbel" charset="0"/>
              </a:rPr>
              <a:t>)</a:t>
            </a:r>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p:txBody>
      </p:sp>
      <p:sp>
        <p:nvSpPr>
          <p:cNvPr id="93188" name="Text Box 4"/>
          <p:cNvSpPr txBox="1">
            <a:spLocks noChangeArrowheads="1"/>
          </p:cNvSpPr>
          <p:nvPr/>
        </p:nvSpPr>
        <p:spPr bwMode="auto">
          <a:xfrm>
            <a:off x="22225" y="6242050"/>
            <a:ext cx="91440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2600">
                <a:solidFill>
                  <a:srgbClr val="000000"/>
                </a:solidFill>
                <a:latin typeface="Corbel" charset="0"/>
                <a:cs typeface="Corbel" charset="0"/>
              </a:rPr>
              <a:t>Rose Andrew and Kate Ostevik</a:t>
            </a:r>
            <a:endParaRPr lang="en-US" sz="800">
              <a:solidFill>
                <a:srgbClr val="000000"/>
              </a:solidFill>
              <a:latin typeface="Corbel" charset="0"/>
              <a:cs typeface="Corbel" charset="0"/>
            </a:endParaRPr>
          </a:p>
          <a:p>
            <a:pPr algn="r" eaLnBrk="1" hangingPunct="1"/>
            <a:endParaRPr lang="en-US" sz="800">
              <a:solidFill>
                <a:srgbClr val="000000"/>
              </a:solidFill>
              <a:latin typeface="Corbel" charset="0"/>
              <a:cs typeface="Corbel" charset="0"/>
            </a:endParaRPr>
          </a:p>
        </p:txBody>
      </p:sp>
      <p:pic>
        <p:nvPicPr>
          <p:cNvPr id="9318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350" y="2205038"/>
            <a:ext cx="3348038"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800">
                <a:latin typeface="Corbel" charset="0"/>
                <a:ea typeface="ＭＳ Ｐゴシック" charset="0"/>
                <a:cs typeface="Corbel" charset="0"/>
              </a:rPr>
              <a:t>What is phylogeography?</a:t>
            </a:r>
          </a:p>
          <a:p>
            <a:pPr marL="57150" indent="47625" defTabSz="457200" eaLnBrk="1" hangingPunct="1">
              <a:lnSpc>
                <a:spcPct val="90000"/>
              </a:lnSpc>
              <a:buFontTx/>
              <a:buNone/>
            </a:pPr>
            <a:endParaRPr lang="en-US" sz="2800">
              <a:latin typeface="Corbel" charset="0"/>
              <a:ea typeface="ＭＳ Ｐゴシック" charset="0"/>
              <a:cs typeface="Corbel" charset="0"/>
            </a:endParaRPr>
          </a:p>
          <a:p>
            <a:pPr marL="57150" indent="47625" defTabSz="457200" eaLnBrk="1" hangingPunct="1">
              <a:lnSpc>
                <a:spcPct val="90000"/>
              </a:lnSpc>
              <a:buFontTx/>
              <a:buNone/>
            </a:pPr>
            <a:r>
              <a:rPr lang="ja-JP" altLang="en-US" sz="2800">
                <a:latin typeface="Corbel" charset="0"/>
                <a:ea typeface="ＭＳ Ｐゴシック" charset="0"/>
                <a:cs typeface="Corbel" charset="0"/>
              </a:rPr>
              <a:t>“</a:t>
            </a:r>
            <a:r>
              <a:rPr lang="en-US" altLang="ja-JP" sz="2800">
                <a:latin typeface="Corbel" charset="0"/>
                <a:ea typeface="ＭＳ Ｐゴシック" charset="0"/>
                <a:cs typeface="Corbel" charset="0"/>
              </a:rPr>
              <a:t>A field of study concerned with the principles and processes governing the geographic distribution of genealogical lineages, especially those within and among closely related species.</a:t>
            </a:r>
            <a:r>
              <a:rPr lang="ja-JP" altLang="en-US" sz="2800">
                <a:latin typeface="Corbel" charset="0"/>
                <a:ea typeface="ＭＳ Ｐゴシック" charset="0"/>
                <a:cs typeface="Corbel" charset="0"/>
              </a:rPr>
              <a:t>”</a:t>
            </a:r>
            <a:endParaRPr lang="en-US" altLang="ja-JP" sz="2800">
              <a:latin typeface="Corbel" charset="0"/>
              <a:ea typeface="ＭＳ Ｐゴシック" charset="0"/>
              <a:cs typeface="Corbel" charset="0"/>
            </a:endParaRPr>
          </a:p>
          <a:p>
            <a:pPr marL="57150" indent="47625" defTabSz="457200" eaLnBrk="1" hangingPunct="1">
              <a:lnSpc>
                <a:spcPct val="90000"/>
              </a:lnSpc>
              <a:buFontTx/>
              <a:buNone/>
            </a:pPr>
            <a:endParaRPr lang="en-US" sz="2800">
              <a:latin typeface="Corbel" charset="0"/>
              <a:ea typeface="ＭＳ Ｐゴシック" charset="0"/>
              <a:cs typeface="Corbel" charset="0"/>
            </a:endParaRPr>
          </a:p>
          <a:p>
            <a:pPr marL="57150" indent="47625" defTabSz="457200" eaLnBrk="1" hangingPunct="1">
              <a:lnSpc>
                <a:spcPct val="90000"/>
              </a:lnSpc>
              <a:buFontTx/>
              <a:buNone/>
            </a:pPr>
            <a:r>
              <a:rPr lang="en-US" sz="2800">
                <a:latin typeface="Corbel" charset="0"/>
                <a:ea typeface="ＭＳ Ｐゴシック" charset="0"/>
                <a:cs typeface="Corbel" charset="0"/>
              </a:rPr>
              <a:t>Avise 2000</a:t>
            </a:r>
          </a:p>
          <a:p>
            <a:pPr marL="57150" indent="47625" defTabSz="457200" eaLnBrk="1" hangingPunct="1">
              <a:lnSpc>
                <a:spcPct val="90000"/>
              </a:lnSpc>
            </a:pPr>
            <a:endParaRPr lang="en-US" sz="2800">
              <a:latin typeface="Corbel" charset="0"/>
              <a:ea typeface="ＭＳ Ｐゴシック" charset="0"/>
              <a:cs typeface="Corbel" charset="0"/>
            </a:endParaRPr>
          </a:p>
          <a:p>
            <a:pPr marL="57150" indent="47625" defTabSz="457200" eaLnBrk="1" hangingPunct="1">
              <a:lnSpc>
                <a:spcPct val="90000"/>
              </a:lnSpc>
            </a:pPr>
            <a:endParaRPr lang="en-US" sz="2800">
              <a:latin typeface="Corbel" charset="0"/>
              <a:ea typeface="ＭＳ Ｐゴシック" charset="0"/>
              <a:cs typeface="Corbel" charset="0"/>
            </a:endParaRPr>
          </a:p>
        </p:txBody>
      </p:sp>
      <p:sp>
        <p:nvSpPr>
          <p:cNvPr id="2150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latin typeface="Corbel" charset="0"/>
              <a:cs typeface="Corbel" charset="0"/>
            </a:endParaRPr>
          </a:p>
        </p:txBody>
      </p:sp>
      <p:sp>
        <p:nvSpPr>
          <p:cNvPr id="2150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5234" name="Rectangle 7"/>
          <p:cNvSpPr>
            <a:spLocks noChangeArrowheads="1"/>
          </p:cNvSpPr>
          <p:nvPr/>
        </p:nvSpPr>
        <p:spPr bwMode="auto">
          <a:xfrm>
            <a:off x="1244600" y="414338"/>
            <a:ext cx="6842125" cy="637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dirty="0">
                <a:solidFill>
                  <a:schemeClr val="bg1"/>
                </a:solidFill>
                <a:latin typeface="Candara" charset="0"/>
                <a:cs typeface="Candara" charset="0"/>
              </a:rPr>
              <a:t>Model based methods</a:t>
            </a:r>
            <a:endParaRPr lang="en-US" sz="3200" dirty="0">
              <a:solidFill>
                <a:srgbClr val="000000"/>
              </a:solidFill>
              <a:latin typeface="Candara" charset="0"/>
              <a:cs typeface="Candara" charset="0"/>
            </a:endParaRPr>
          </a:p>
        </p:txBody>
      </p:sp>
      <p:pic>
        <p:nvPicPr>
          <p:cNvPr id="9523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 y="2565400"/>
            <a:ext cx="8991600"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7282"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Phylogeography: summary</a:t>
            </a:r>
            <a:endParaRPr lang="en-US" sz="2300">
              <a:solidFill>
                <a:srgbClr val="000000"/>
              </a:solidFill>
              <a:latin typeface="Candara" charset="0"/>
              <a:cs typeface="Candara" charset="0"/>
            </a:endParaRPr>
          </a:p>
        </p:txBody>
      </p:sp>
      <p:sp>
        <p:nvSpPr>
          <p:cNvPr id="61451" name="Rectangle 11"/>
          <p:cNvSpPr>
            <a:spLocks noChangeArrowheads="1"/>
          </p:cNvSpPr>
          <p:nvPr/>
        </p:nvSpPr>
        <p:spPr bwMode="auto">
          <a:xfrm>
            <a:off x="152400" y="1447800"/>
            <a:ext cx="8763000"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sz="1800"/>
          </a:p>
        </p:txBody>
      </p:sp>
      <p:sp>
        <p:nvSpPr>
          <p:cNvPr id="61452" name="Text Box 12"/>
          <p:cNvSpPr txBox="1">
            <a:spLocks noChangeArrowheads="1"/>
          </p:cNvSpPr>
          <p:nvPr/>
        </p:nvSpPr>
        <p:spPr bwMode="auto">
          <a:xfrm>
            <a:off x="365125" y="1724025"/>
            <a:ext cx="8626475"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Phylogeography's objective is to understand the processes underlying the spatial and temporal dimensions of genetic variation.</a:t>
            </a:r>
          </a:p>
          <a:p>
            <a:endParaRPr lang="en-US">
              <a:latin typeface="Corbel" charset="0"/>
              <a:cs typeface="Corbel" charset="0"/>
            </a:endParaRPr>
          </a:p>
          <a:p>
            <a:r>
              <a:rPr lang="en-US">
                <a:latin typeface="Corbel" charset="0"/>
                <a:cs typeface="Corbel" charset="0"/>
              </a:rPr>
              <a:t>ABBA-BABA test detects gene flow.</a:t>
            </a:r>
          </a:p>
          <a:p>
            <a:endParaRPr lang="en-US">
              <a:latin typeface="Corbel" charset="0"/>
              <a:cs typeface="Corbel" charset="0"/>
            </a:endParaRPr>
          </a:p>
          <a:p>
            <a:r>
              <a:rPr lang="en-US">
                <a:latin typeface="Corbel" charset="0"/>
                <a:cs typeface="Corbel" charset="0"/>
              </a:rPr>
              <a:t>Statistical phylogeography, relying of coalescent models, provides a rigorous statistical method to assess demographic hypotheses</a:t>
            </a:r>
          </a:p>
          <a:p>
            <a:endParaRPr lang="en-US">
              <a:latin typeface="Corbel" charset="0"/>
              <a:cs typeface="Corbel" charset="0"/>
            </a:endParaRPr>
          </a:p>
          <a:p>
            <a:r>
              <a:rPr lang="en-US">
                <a:latin typeface="Corbel" charset="0"/>
                <a:cs typeface="Corbel" charset="0"/>
              </a:rPr>
              <a:t>Gene genealogies from multiple unlinked nuclear loci are required to provide a better historical record for species</a:t>
            </a:r>
          </a:p>
          <a:p>
            <a:endParaRPr lang="en-US">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6145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1452">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1452">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1452">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14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51" grpId="0" build="p" autoUpdateAnimBg="0"/>
      <p:bldP spid="61452" grpId="0" build="p"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9330"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Unanswered questions</a:t>
            </a:r>
            <a:endParaRPr lang="en-US" sz="2300">
              <a:solidFill>
                <a:srgbClr val="000000"/>
              </a:solidFill>
              <a:latin typeface="Candara" charset="0"/>
              <a:cs typeface="Candara" charset="0"/>
            </a:endParaRPr>
          </a:p>
        </p:txBody>
      </p:sp>
      <p:sp>
        <p:nvSpPr>
          <p:cNvPr id="61451" name="Rectangle 11"/>
          <p:cNvSpPr>
            <a:spLocks noChangeArrowheads="1"/>
          </p:cNvSpPr>
          <p:nvPr/>
        </p:nvSpPr>
        <p:spPr bwMode="auto">
          <a:xfrm>
            <a:off x="152400" y="1447800"/>
            <a:ext cx="8763000"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sz="1800"/>
          </a:p>
        </p:txBody>
      </p:sp>
      <p:sp>
        <p:nvSpPr>
          <p:cNvPr id="61452" name="Text Box 12"/>
          <p:cNvSpPr txBox="1">
            <a:spLocks noChangeArrowheads="1"/>
          </p:cNvSpPr>
          <p:nvPr/>
        </p:nvSpPr>
        <p:spPr bwMode="auto">
          <a:xfrm>
            <a:off x="365125" y="1724025"/>
            <a:ext cx="8626475"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How much cryptic diversity exists in nature?</a:t>
            </a:r>
          </a:p>
          <a:p>
            <a:endParaRPr lang="en-US">
              <a:latin typeface="Corbel" charset="0"/>
              <a:cs typeface="Corbel" charset="0"/>
            </a:endParaRPr>
          </a:p>
          <a:p>
            <a:r>
              <a:rPr lang="en-US">
                <a:latin typeface="Corbel" charset="0"/>
                <a:cs typeface="Corbel" charset="0"/>
              </a:rPr>
              <a:t>What is the phylogeographic history of ecological communities?</a:t>
            </a:r>
          </a:p>
          <a:p>
            <a:endParaRPr lang="en-US">
              <a:latin typeface="Corbel" charset="0"/>
              <a:cs typeface="Corbel" charset="0"/>
            </a:endParaRPr>
          </a:p>
          <a:p>
            <a:endParaRPr lang="en-US">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6145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1452">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145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51" grpId="0" build="p" autoUpdateAnimBg="0"/>
      <p:bldP spid="61452"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latin typeface="Corbel" charset="0"/>
              <a:cs typeface="Corbel" charset="0"/>
            </a:endParaRPr>
          </a:p>
        </p:txBody>
      </p:sp>
      <p:sp>
        <p:nvSpPr>
          <p:cNvPr id="2355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
        <p:nvSpPr>
          <p:cNvPr id="2" name="TextBox 1"/>
          <p:cNvSpPr txBox="1"/>
          <p:nvPr/>
        </p:nvSpPr>
        <p:spPr>
          <a:xfrm>
            <a:off x="179388" y="1773238"/>
            <a:ext cx="3671887" cy="1200150"/>
          </a:xfrm>
          <a:prstGeom prst="rect">
            <a:avLst/>
          </a:prstGeom>
          <a:noFill/>
        </p:spPr>
        <p:txBody>
          <a:bodyPr>
            <a:spAutoFit/>
          </a:bodyPr>
          <a:lstStyle/>
          <a:p>
            <a:pPr algn="ctr">
              <a:defRPr/>
            </a:pPr>
            <a:r>
              <a:rPr lang="en-US" dirty="0">
                <a:latin typeface="Corbel"/>
                <a:cs typeface="Corbel"/>
              </a:rPr>
              <a:t>Population genetics</a:t>
            </a:r>
          </a:p>
          <a:p>
            <a:pPr marL="342900" indent="-342900" algn="ctr">
              <a:buFont typeface="Arial"/>
              <a:buChar char="•"/>
              <a:defRPr/>
            </a:pPr>
            <a:r>
              <a:rPr lang="en-US" dirty="0">
                <a:latin typeface="Corbel"/>
                <a:cs typeface="Corbel"/>
              </a:rPr>
              <a:t>Within populations</a:t>
            </a:r>
          </a:p>
          <a:p>
            <a:pPr marL="342900" indent="-342900" algn="ctr">
              <a:buFont typeface="Arial"/>
              <a:buChar char="•"/>
              <a:defRPr/>
            </a:pPr>
            <a:r>
              <a:rPr lang="en-US" dirty="0">
                <a:latin typeface="Corbel"/>
                <a:cs typeface="Corbel"/>
              </a:rPr>
              <a:t>Shallow timescale</a:t>
            </a:r>
          </a:p>
        </p:txBody>
      </p:sp>
      <p:sp>
        <p:nvSpPr>
          <p:cNvPr id="7" name="TextBox 6"/>
          <p:cNvSpPr txBox="1"/>
          <p:nvPr/>
        </p:nvSpPr>
        <p:spPr>
          <a:xfrm>
            <a:off x="5472113" y="1773238"/>
            <a:ext cx="3671887" cy="1200150"/>
          </a:xfrm>
          <a:prstGeom prst="rect">
            <a:avLst/>
          </a:prstGeom>
          <a:noFill/>
        </p:spPr>
        <p:txBody>
          <a:bodyPr>
            <a:spAutoFit/>
          </a:bodyPr>
          <a:lstStyle/>
          <a:p>
            <a:pPr algn="ctr">
              <a:defRPr/>
            </a:pPr>
            <a:r>
              <a:rPr lang="en-US" dirty="0" err="1">
                <a:latin typeface="Corbel"/>
                <a:cs typeface="Corbel"/>
              </a:rPr>
              <a:t>Phylogenetics</a:t>
            </a:r>
            <a:endParaRPr lang="en-US" dirty="0">
              <a:latin typeface="Corbel"/>
              <a:cs typeface="Corbel"/>
            </a:endParaRPr>
          </a:p>
          <a:p>
            <a:pPr marL="342900" indent="-342900" algn="ctr">
              <a:buFont typeface="Arial"/>
              <a:buChar char="•"/>
              <a:defRPr/>
            </a:pPr>
            <a:r>
              <a:rPr lang="en-US" dirty="0">
                <a:latin typeface="Corbel"/>
                <a:cs typeface="Corbel"/>
              </a:rPr>
              <a:t>Between species</a:t>
            </a:r>
          </a:p>
          <a:p>
            <a:pPr marL="342900" indent="-342900" algn="ctr">
              <a:buFont typeface="Arial"/>
              <a:buChar char="•"/>
              <a:defRPr/>
            </a:pPr>
            <a:r>
              <a:rPr lang="en-US" dirty="0">
                <a:latin typeface="Corbel"/>
                <a:cs typeface="Corbel"/>
              </a:rPr>
              <a:t>Deep timescale</a:t>
            </a:r>
          </a:p>
        </p:txBody>
      </p:sp>
      <p:sp>
        <p:nvSpPr>
          <p:cNvPr id="8" name="TextBox 7"/>
          <p:cNvSpPr txBox="1"/>
          <p:nvPr/>
        </p:nvSpPr>
        <p:spPr>
          <a:xfrm>
            <a:off x="2195513" y="4149725"/>
            <a:ext cx="5113337" cy="1568450"/>
          </a:xfrm>
          <a:prstGeom prst="rect">
            <a:avLst/>
          </a:prstGeom>
          <a:noFill/>
        </p:spPr>
        <p:txBody>
          <a:bodyPr>
            <a:spAutoFit/>
          </a:bodyPr>
          <a:lstStyle/>
          <a:p>
            <a:pPr algn="ctr">
              <a:defRPr/>
            </a:pPr>
            <a:r>
              <a:rPr lang="en-US" dirty="0" err="1">
                <a:latin typeface="Corbel"/>
                <a:cs typeface="Corbel"/>
              </a:rPr>
              <a:t>Phylogeography</a:t>
            </a:r>
            <a:endParaRPr lang="en-US" dirty="0">
              <a:latin typeface="Corbel"/>
              <a:cs typeface="Corbel"/>
            </a:endParaRPr>
          </a:p>
          <a:p>
            <a:pPr marL="342900" indent="-342900" algn="ctr">
              <a:buFont typeface="Arial"/>
              <a:buChar char="•"/>
              <a:defRPr/>
            </a:pPr>
            <a:r>
              <a:rPr lang="en-US" dirty="0">
                <a:latin typeface="Corbel"/>
                <a:cs typeface="Corbel"/>
              </a:rPr>
              <a:t>Between populations and species</a:t>
            </a:r>
          </a:p>
          <a:p>
            <a:pPr marL="342900" indent="-342900" algn="ctr">
              <a:buFont typeface="Arial"/>
              <a:buChar char="•"/>
              <a:defRPr/>
            </a:pPr>
            <a:r>
              <a:rPr lang="en-US" dirty="0">
                <a:latin typeface="Corbel"/>
                <a:cs typeface="Corbel"/>
              </a:rPr>
              <a:t>Medium timescale</a:t>
            </a:r>
          </a:p>
          <a:p>
            <a:pPr marL="342900" indent="-342900" algn="ctr">
              <a:buFont typeface="Arial"/>
              <a:buChar char="•"/>
              <a:defRPr/>
            </a:pPr>
            <a:r>
              <a:rPr lang="en-US" dirty="0">
                <a:latin typeface="Corbel"/>
                <a:cs typeface="Corbel"/>
              </a:rPr>
              <a:t>Plus geography</a:t>
            </a:r>
          </a:p>
        </p:txBody>
      </p:sp>
      <p:sp>
        <p:nvSpPr>
          <p:cNvPr id="23558" name="Up Arrow 3"/>
          <p:cNvSpPr>
            <a:spLocks noChangeArrowheads="1"/>
          </p:cNvSpPr>
          <p:nvPr/>
        </p:nvSpPr>
        <p:spPr bwMode="auto">
          <a:xfrm>
            <a:off x="4356100" y="2781300"/>
            <a:ext cx="720725" cy="1295400"/>
          </a:xfrm>
          <a:prstGeom prst="upArrow">
            <a:avLst>
              <a:gd name="adj1" fmla="val 50000"/>
              <a:gd name="adj2" fmla="val 49927"/>
            </a:avLst>
          </a:prstGeom>
          <a:solidFill>
            <a:schemeClr val="accent1"/>
          </a:solidFill>
          <a:ln w="9525">
            <a:solidFill>
              <a:schemeClr val="tx1"/>
            </a:solidFill>
            <a:round/>
            <a:headEnd/>
            <a:tailEnd/>
          </a:ln>
        </p:spPr>
        <p:txBody>
          <a:bodyPr/>
          <a:lstStyle/>
          <a:p>
            <a:endParaRPr lang="en-US"/>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1" descr="phylogeograph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9388" y="1773238"/>
            <a:ext cx="5870575"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2"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5603" name="TextBox 4"/>
          <p:cNvSpPr txBox="1">
            <a:spLocks noChangeArrowheads="1"/>
          </p:cNvSpPr>
          <p:nvPr/>
        </p:nvSpPr>
        <p:spPr bwMode="auto">
          <a:xfrm>
            <a:off x="7092950" y="6237288"/>
            <a:ext cx="23383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CA"/>
              <a:t>Avise 2000</a:t>
            </a:r>
          </a:p>
        </p:txBody>
      </p:sp>
      <p:sp>
        <p:nvSpPr>
          <p:cNvPr id="25604" name="TextBox 5"/>
          <p:cNvSpPr txBox="1">
            <a:spLocks noChangeArrowheads="1"/>
          </p:cNvSpPr>
          <p:nvPr/>
        </p:nvSpPr>
        <p:spPr bwMode="auto">
          <a:xfrm>
            <a:off x="6372225" y="2420938"/>
            <a:ext cx="2303463"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CA">
                <a:latin typeface="Candara" charset="0"/>
                <a:cs typeface="Candara" charset="0"/>
              </a:rPr>
              <a:t>Gene genealogies of interest are mapped in space and time.</a:t>
            </a:r>
          </a:p>
        </p:txBody>
      </p:sp>
      <p:sp>
        <p:nvSpPr>
          <p:cNvPr id="25605"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orbel" charset="0"/>
                <a:cs typeface="Corbel" charset="0"/>
              </a:rPr>
              <a:t>Phylogeography:  Introduction</a:t>
            </a:r>
            <a:endParaRPr lang="en-US" sz="3600">
              <a:solidFill>
                <a:srgbClr val="000000"/>
              </a:solidFill>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49" name="Picture 7"/>
          <p:cNvPicPr>
            <a:picLocks noChangeAspect="1" noChangeArrowheads="1"/>
          </p:cNvPicPr>
          <p:nvPr/>
        </p:nvPicPr>
        <p:blipFill>
          <a:blip r:embed="rId3">
            <a:extLst>
              <a:ext uri="{28A0092B-C50C-407E-A947-70E740481C1C}">
                <a14:useLocalDpi xmlns:a14="http://schemas.microsoft.com/office/drawing/2010/main" val="0"/>
              </a:ext>
            </a:extLst>
          </a:blip>
          <a:srcRect l="44330" t="14684" r="12302" b="55040"/>
          <a:stretch>
            <a:fillRect/>
          </a:stretch>
        </p:blipFill>
        <p:spPr bwMode="auto">
          <a:xfrm>
            <a:off x="4067175" y="1484313"/>
            <a:ext cx="5508625" cy="51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7651" name="Content Placeholder 5"/>
          <p:cNvSpPr>
            <a:spLocks noGrp="1"/>
          </p:cNvSpPr>
          <p:nvPr>
            <p:ph idx="1"/>
          </p:nvPr>
        </p:nvSpPr>
        <p:spPr>
          <a:xfrm>
            <a:off x="0" y="1412875"/>
            <a:ext cx="4749800" cy="5445125"/>
          </a:xfrm>
        </p:spPr>
        <p:txBody>
          <a:bodyPr/>
          <a:lstStyle/>
          <a:p>
            <a:pPr marL="0" indent="0">
              <a:buFontTx/>
              <a:buNone/>
            </a:pPr>
            <a:r>
              <a:rPr lang="en-CA" b="1">
                <a:latin typeface="Corbel" charset="0"/>
                <a:ea typeface="ＭＳ Ｐゴシック" charset="0"/>
                <a:cs typeface="Corbel" charset="0"/>
              </a:rPr>
              <a:t>Goal</a:t>
            </a:r>
            <a:r>
              <a:rPr lang="en-CA">
                <a:latin typeface="Corbel" charset="0"/>
                <a:ea typeface="ＭＳ Ｐゴシック" charset="0"/>
                <a:cs typeface="Corbel" charset="0"/>
              </a:rPr>
              <a:t>:  To understand the factors contributing to the formation of population (or species-level) genetic structure.</a:t>
            </a:r>
          </a:p>
          <a:p>
            <a:pPr marL="0" indent="0">
              <a:buFontTx/>
              <a:buNone/>
            </a:pPr>
            <a:endParaRPr lang="en-CA" sz="2800">
              <a:latin typeface="Corbel" charset="0"/>
              <a:ea typeface="ＭＳ Ｐゴシック" charset="0"/>
              <a:cs typeface="Corbel" charset="0"/>
            </a:endParaRPr>
          </a:p>
          <a:p>
            <a:pPr marL="0" indent="0">
              <a:buFontTx/>
              <a:buNone/>
            </a:pPr>
            <a:r>
              <a:rPr lang="en-CA">
                <a:latin typeface="Corbel" charset="0"/>
                <a:ea typeface="ＭＳ Ｐゴシック" charset="0"/>
                <a:cs typeface="Corbel" charset="0"/>
              </a:rPr>
              <a:t>Can evaluate alternative historical scenarios that account for current spatial patterns.</a:t>
            </a:r>
          </a:p>
        </p:txBody>
      </p:sp>
      <p:sp>
        <p:nvSpPr>
          <p:cNvPr id="2765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
        <p:nvSpPr>
          <p:cNvPr id="9" name="Rectangle 8"/>
          <p:cNvSpPr>
            <a:spLocks noChangeArrowheads="1"/>
          </p:cNvSpPr>
          <p:nvPr/>
        </p:nvSpPr>
        <p:spPr bwMode="auto">
          <a:xfrm>
            <a:off x="4643438" y="4941888"/>
            <a:ext cx="4500562" cy="1916112"/>
          </a:xfrm>
          <a:prstGeom prst="rect">
            <a:avLst/>
          </a:prstGeom>
          <a:solidFill>
            <a:schemeClr val="bg1"/>
          </a:solidFill>
          <a:ln w="9525">
            <a:solidFill>
              <a:schemeClr val="bg1"/>
            </a:solidFill>
            <a:round/>
            <a:headEnd/>
            <a:tailEnd/>
          </a:ln>
        </p:spPr>
        <p:txBody>
          <a:bodyPr/>
          <a:lstStyle/>
          <a:p>
            <a:endParaRPr lang="en-CA"/>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xit" presetSubtype="4" fill="hold" grpId="0" nodeType="clickEffect">
                                  <p:stCondLst>
                                    <p:cond delay="0"/>
                                  </p:stCondLst>
                                  <p:childTnLst>
                                    <p:anim calcmode="lin" valueType="num">
                                      <p:cBhvr additive="base">
                                        <p:cTn id="6" dur="500"/>
                                        <p:tgtEl>
                                          <p:spTgt spid="9"/>
                                        </p:tgtEl>
                                        <p:attrNameLst>
                                          <p:attrName>ppt_x</p:attrName>
                                        </p:attrNameLst>
                                      </p:cBhvr>
                                      <p:tavLst>
                                        <p:tav tm="0">
                                          <p:val>
                                            <p:strVal val="ppt_x"/>
                                          </p:val>
                                        </p:tav>
                                        <p:tav tm="100000">
                                          <p:val>
                                            <p:strVal val="ppt_x"/>
                                          </p:val>
                                        </p:tav>
                                      </p:tavLst>
                                    </p:anim>
                                    <p:anim calcmode="lin" valueType="num">
                                      <p:cBhvr additive="base">
                                        <p:cTn id="7" dur="500"/>
                                        <p:tgtEl>
                                          <p:spTgt spid="9"/>
                                        </p:tgtEl>
                                        <p:attrNameLst>
                                          <p:attrName>ppt_y</p:attrName>
                                        </p:attrNameLst>
                                      </p:cBhvr>
                                      <p:tavLst>
                                        <p:tav tm="0">
                                          <p:val>
                                            <p:strVal val="ppt_y"/>
                                          </p:val>
                                        </p:tav>
                                        <p:tav tm="100000">
                                          <p:val>
                                            <p:strVal val="1+ppt_h/2"/>
                                          </p:val>
                                        </p:tav>
                                      </p:tavLst>
                                    </p:anim>
                                    <p:set>
                                      <p:cBhvr>
                                        <p:cTn id="8"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400">
                <a:latin typeface="Corbel" charset="0"/>
                <a:ea typeface="ＭＳ Ｐゴシック" charset="0"/>
                <a:cs typeface="Corbel" charset="0"/>
              </a:rPr>
              <a:t>Historical relationships and contemporary gene flow influence spatial patterns of genetic variation.</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Similarity due to gene flow</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Similarity due to historical relationships</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p:txBody>
      </p:sp>
      <p:sp>
        <p:nvSpPr>
          <p:cNvPr id="2969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9699" name="Rectangle 7"/>
          <p:cNvSpPr>
            <a:spLocks noChangeArrowheads="1"/>
          </p:cNvSpPr>
          <p:nvPr/>
        </p:nvSpPr>
        <p:spPr bwMode="auto">
          <a:xfrm>
            <a:off x="1258888"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Determinants of Genetic Structure</a:t>
            </a:r>
            <a:endParaRPr lang="en-US" sz="3600">
              <a:solidFill>
                <a:srgbClr val="000000"/>
              </a:solidFill>
              <a:latin typeface="Candara" charset="0"/>
              <a:cs typeface="Candara" charset="0"/>
            </a:endParaRPr>
          </a:p>
        </p:txBody>
      </p:sp>
      <p:grpSp>
        <p:nvGrpSpPr>
          <p:cNvPr id="29700" name="Group 18"/>
          <p:cNvGrpSpPr>
            <a:grpSpLocks/>
          </p:cNvGrpSpPr>
          <p:nvPr/>
        </p:nvGrpSpPr>
        <p:grpSpPr bwMode="auto">
          <a:xfrm>
            <a:off x="950913" y="5486400"/>
            <a:ext cx="2133600" cy="1295400"/>
            <a:chOff x="432" y="3312"/>
            <a:chExt cx="1344" cy="816"/>
          </a:xfrm>
        </p:grpSpPr>
        <p:grpSp>
          <p:nvGrpSpPr>
            <p:cNvPr id="29709" name="Group 17"/>
            <p:cNvGrpSpPr>
              <a:grpSpLocks/>
            </p:cNvGrpSpPr>
            <p:nvPr/>
          </p:nvGrpSpPr>
          <p:grpSpPr bwMode="auto">
            <a:xfrm>
              <a:off x="432" y="3312"/>
              <a:ext cx="1344" cy="816"/>
              <a:chOff x="432" y="2976"/>
              <a:chExt cx="1344" cy="816"/>
            </a:xfrm>
          </p:grpSpPr>
          <p:sp>
            <p:nvSpPr>
              <p:cNvPr id="29711" name="Line 5"/>
              <p:cNvSpPr>
                <a:spLocks noChangeShapeType="1"/>
              </p:cNvSpPr>
              <p:nvPr/>
            </p:nvSpPr>
            <p:spPr bwMode="auto">
              <a:xfrm>
                <a:off x="432" y="2976"/>
                <a:ext cx="768" cy="81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9712" name="Line 6"/>
              <p:cNvSpPr>
                <a:spLocks noChangeShapeType="1"/>
              </p:cNvSpPr>
              <p:nvPr/>
            </p:nvSpPr>
            <p:spPr bwMode="auto">
              <a:xfrm flipV="1">
                <a:off x="1200" y="3024"/>
                <a:ext cx="576" cy="7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29710" name="Line 7"/>
            <p:cNvSpPr>
              <a:spLocks noChangeShapeType="1"/>
            </p:cNvSpPr>
            <p:nvPr/>
          </p:nvSpPr>
          <p:spPr bwMode="auto">
            <a:xfrm flipV="1">
              <a:off x="768" y="3312"/>
              <a:ext cx="24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29701" name="Line 9"/>
          <p:cNvSpPr>
            <a:spLocks noChangeShapeType="1"/>
          </p:cNvSpPr>
          <p:nvPr/>
        </p:nvSpPr>
        <p:spPr bwMode="auto">
          <a:xfrm>
            <a:off x="1524000" y="3533775"/>
            <a:ext cx="9144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02" name="Line 10"/>
          <p:cNvSpPr>
            <a:spLocks noChangeShapeType="1"/>
          </p:cNvSpPr>
          <p:nvPr/>
        </p:nvSpPr>
        <p:spPr bwMode="auto">
          <a:xfrm>
            <a:off x="3962400" y="3533775"/>
            <a:ext cx="16002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03" name="Oval 11"/>
          <p:cNvSpPr>
            <a:spLocks noChangeAspect="1" noChangeArrowheads="1"/>
          </p:cNvSpPr>
          <p:nvPr/>
        </p:nvSpPr>
        <p:spPr bwMode="auto">
          <a:xfrm>
            <a:off x="2895600" y="3324225"/>
            <a:ext cx="649288" cy="419100"/>
          </a:xfrm>
          <a:prstGeom prst="ellipse">
            <a:avLst/>
          </a:prstGeom>
          <a:solidFill>
            <a:schemeClr val="bg2"/>
          </a:solidFill>
          <a:ln w="9525">
            <a:solidFill>
              <a:schemeClr val="tx1"/>
            </a:solidFill>
            <a:round/>
            <a:headEnd/>
            <a:tailEnd/>
          </a:ln>
        </p:spPr>
        <p:txBody>
          <a:bodyPr wrap="none" anchor="ctr"/>
          <a:lstStyle/>
          <a:p>
            <a:endParaRPr lang="en-CA"/>
          </a:p>
        </p:txBody>
      </p:sp>
      <p:sp>
        <p:nvSpPr>
          <p:cNvPr id="29704" name="Oval 12"/>
          <p:cNvSpPr>
            <a:spLocks noChangeAspect="1" noChangeArrowheads="1"/>
          </p:cNvSpPr>
          <p:nvPr/>
        </p:nvSpPr>
        <p:spPr bwMode="auto">
          <a:xfrm>
            <a:off x="2779713" y="4914900"/>
            <a:ext cx="649287" cy="419100"/>
          </a:xfrm>
          <a:prstGeom prst="ellipse">
            <a:avLst/>
          </a:prstGeom>
          <a:solidFill>
            <a:schemeClr val="bg1"/>
          </a:solidFill>
          <a:ln w="9525">
            <a:solidFill>
              <a:schemeClr val="tx1"/>
            </a:solidFill>
            <a:round/>
            <a:headEnd/>
            <a:tailEnd/>
          </a:ln>
        </p:spPr>
        <p:txBody>
          <a:bodyPr wrap="none" anchor="ctr"/>
          <a:lstStyle/>
          <a:p>
            <a:endParaRPr lang="en-CA"/>
          </a:p>
        </p:txBody>
      </p:sp>
      <p:sp>
        <p:nvSpPr>
          <p:cNvPr id="29705" name="Oval 13"/>
          <p:cNvSpPr>
            <a:spLocks noChangeAspect="1" noChangeArrowheads="1"/>
          </p:cNvSpPr>
          <p:nvPr/>
        </p:nvSpPr>
        <p:spPr bwMode="auto">
          <a:xfrm>
            <a:off x="606425" y="4914900"/>
            <a:ext cx="649288" cy="419100"/>
          </a:xfrm>
          <a:prstGeom prst="ellipse">
            <a:avLst/>
          </a:prstGeom>
          <a:solidFill>
            <a:schemeClr val="tx1"/>
          </a:solidFill>
          <a:ln w="9525">
            <a:solidFill>
              <a:schemeClr val="tx1"/>
            </a:solidFill>
            <a:round/>
            <a:headEnd/>
            <a:tailEnd/>
          </a:ln>
        </p:spPr>
        <p:txBody>
          <a:bodyPr wrap="none" anchor="ctr"/>
          <a:lstStyle/>
          <a:p>
            <a:endParaRPr lang="en-CA"/>
          </a:p>
        </p:txBody>
      </p:sp>
      <p:sp>
        <p:nvSpPr>
          <p:cNvPr id="29706" name="Oval 14"/>
          <p:cNvSpPr>
            <a:spLocks noChangeAspect="1" noChangeArrowheads="1"/>
          </p:cNvSpPr>
          <p:nvPr/>
        </p:nvSpPr>
        <p:spPr bwMode="auto">
          <a:xfrm>
            <a:off x="609600" y="3324225"/>
            <a:ext cx="649288" cy="419100"/>
          </a:xfrm>
          <a:prstGeom prst="ellipse">
            <a:avLst/>
          </a:prstGeom>
          <a:solidFill>
            <a:schemeClr val="tx1"/>
          </a:solidFill>
          <a:ln w="9525">
            <a:solidFill>
              <a:schemeClr val="tx1"/>
            </a:solidFill>
            <a:round/>
            <a:headEnd/>
            <a:tailEnd/>
          </a:ln>
        </p:spPr>
        <p:txBody>
          <a:bodyPr wrap="none" anchor="ctr"/>
          <a:lstStyle/>
          <a:p>
            <a:endParaRPr lang="en-CA"/>
          </a:p>
        </p:txBody>
      </p:sp>
      <p:sp>
        <p:nvSpPr>
          <p:cNvPr id="29707" name="Oval 15"/>
          <p:cNvSpPr>
            <a:spLocks noChangeAspect="1" noChangeArrowheads="1"/>
          </p:cNvSpPr>
          <p:nvPr/>
        </p:nvSpPr>
        <p:spPr bwMode="auto">
          <a:xfrm>
            <a:off x="5867400" y="3324225"/>
            <a:ext cx="649288" cy="419100"/>
          </a:xfrm>
          <a:prstGeom prst="ellipse">
            <a:avLst/>
          </a:prstGeom>
          <a:solidFill>
            <a:schemeClr val="bg1"/>
          </a:solidFill>
          <a:ln w="9525">
            <a:solidFill>
              <a:schemeClr val="tx1"/>
            </a:solidFill>
            <a:round/>
            <a:headEnd/>
            <a:tailEnd/>
          </a:ln>
        </p:spPr>
        <p:txBody>
          <a:bodyPr wrap="none" anchor="ctr"/>
          <a:lstStyle/>
          <a:p>
            <a:endParaRPr lang="en-CA"/>
          </a:p>
        </p:txBody>
      </p:sp>
      <p:sp>
        <p:nvSpPr>
          <p:cNvPr id="29708" name="Oval 16"/>
          <p:cNvSpPr>
            <a:spLocks noChangeAspect="1" noChangeArrowheads="1"/>
          </p:cNvSpPr>
          <p:nvPr/>
        </p:nvSpPr>
        <p:spPr bwMode="auto">
          <a:xfrm>
            <a:off x="1560513" y="4914900"/>
            <a:ext cx="649287" cy="419100"/>
          </a:xfrm>
          <a:prstGeom prst="ellipse">
            <a:avLst/>
          </a:prstGeom>
          <a:solidFill>
            <a:schemeClr val="bg2"/>
          </a:solidFill>
          <a:ln w="9525">
            <a:solidFill>
              <a:schemeClr val="tx1"/>
            </a:solidFill>
            <a:round/>
            <a:headEnd/>
            <a:tailEnd/>
          </a:ln>
        </p:spPr>
        <p:txBody>
          <a:bodyPr wrap="none" anchor="ctr"/>
          <a:lstStyle/>
          <a:p>
            <a:endParaRPr lang="en-CA"/>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1746"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
        <p:nvSpPr>
          <p:cNvPr id="5" name="Content Placeholder 4"/>
          <p:cNvSpPr>
            <a:spLocks noGrp="1"/>
          </p:cNvSpPr>
          <p:nvPr>
            <p:ph idx="1"/>
          </p:nvPr>
        </p:nvSpPr>
        <p:spPr>
          <a:xfrm>
            <a:off x="755650" y="1844675"/>
            <a:ext cx="7772400" cy="4687888"/>
          </a:xfrm>
        </p:spPr>
        <p:txBody>
          <a:bodyPr/>
          <a:lstStyle/>
          <a:p>
            <a:r>
              <a:rPr lang="en-CA">
                <a:latin typeface="Corbel" charset="0"/>
                <a:ea typeface="ＭＳ Ｐゴシック" charset="0"/>
                <a:cs typeface="Corbel" charset="0"/>
              </a:rPr>
              <a:t>Traditionally:</a:t>
            </a:r>
          </a:p>
          <a:p>
            <a:pPr lvl="1"/>
            <a:r>
              <a:rPr lang="en-CA" b="1">
                <a:latin typeface="Corbel" charset="0"/>
                <a:ea typeface="ＭＳ Ｐゴシック" charset="0"/>
                <a:cs typeface="Corbel" charset="0"/>
              </a:rPr>
              <a:t>Within species</a:t>
            </a:r>
            <a:r>
              <a:rPr lang="en-CA">
                <a:latin typeface="Corbel" charset="0"/>
                <a:ea typeface="ＭＳ Ｐゴシック" charset="0"/>
                <a:cs typeface="Corbel" charset="0"/>
              </a:rPr>
              <a:t>, </a:t>
            </a:r>
            <a:r>
              <a:rPr lang="en-CA" i="1">
                <a:latin typeface="Corbel" charset="0"/>
                <a:ea typeface="ＭＳ Ｐゴシック" charset="0"/>
                <a:cs typeface="Corbel" charset="0"/>
              </a:rPr>
              <a:t>genetic exchange </a:t>
            </a:r>
            <a:r>
              <a:rPr lang="en-CA">
                <a:latin typeface="Corbel" charset="0"/>
                <a:ea typeface="ＭＳ Ｐゴシック" charset="0"/>
                <a:cs typeface="Corbel" charset="0"/>
              </a:rPr>
              <a:t>has been emphasized as the cause of similarity.</a:t>
            </a:r>
          </a:p>
          <a:p>
            <a:pPr lvl="2"/>
            <a:r>
              <a:rPr lang="en-CA" i="1">
                <a:latin typeface="Corbel" charset="0"/>
                <a:ea typeface="ＭＳ Ｐゴシック" charset="0"/>
                <a:cs typeface="Corbel" charset="0"/>
              </a:rPr>
              <a:t>Caveat</a:t>
            </a:r>
            <a:r>
              <a:rPr lang="en-CA">
                <a:latin typeface="Corbel" charset="0"/>
                <a:ea typeface="ＭＳ Ｐゴシック" charset="0"/>
                <a:cs typeface="Corbel" charset="0"/>
              </a:rPr>
              <a:t>: when estimating Nm, we assume an equilibrium between genetic drift and gene flow.</a:t>
            </a:r>
          </a:p>
          <a:p>
            <a:pPr lvl="1"/>
            <a:r>
              <a:rPr lang="en-CA" b="1">
                <a:latin typeface="Corbel" charset="0"/>
                <a:ea typeface="ＭＳ Ｐゴシック" charset="0"/>
                <a:cs typeface="Corbel" charset="0"/>
              </a:rPr>
              <a:t>Among species</a:t>
            </a:r>
            <a:r>
              <a:rPr lang="en-CA">
                <a:latin typeface="Corbel" charset="0"/>
                <a:ea typeface="ＭＳ Ｐゴシック" charset="0"/>
                <a:cs typeface="Corbel" charset="0"/>
              </a:rPr>
              <a:t>, </a:t>
            </a:r>
            <a:r>
              <a:rPr lang="en-CA" i="1">
                <a:latin typeface="Corbel" charset="0"/>
                <a:ea typeface="ＭＳ Ｐゴシック" charset="0"/>
                <a:cs typeface="Corbel" charset="0"/>
              </a:rPr>
              <a:t>historical relationship </a:t>
            </a:r>
            <a:r>
              <a:rPr lang="en-CA">
                <a:latin typeface="Corbel" charset="0"/>
                <a:ea typeface="ＭＳ Ｐゴシック" charset="0"/>
                <a:cs typeface="Corbel" charset="0"/>
              </a:rPr>
              <a:t>has been emphasized as the cause of similarity.</a:t>
            </a:r>
          </a:p>
          <a:p>
            <a:pPr lvl="2"/>
            <a:r>
              <a:rPr lang="en-CA" i="1">
                <a:latin typeface="Corbel" charset="0"/>
                <a:ea typeface="ＭＳ Ｐゴシック" charset="0"/>
                <a:cs typeface="Corbel" charset="0"/>
              </a:rPr>
              <a:t>Caveat</a:t>
            </a:r>
            <a:r>
              <a:rPr lang="en-CA">
                <a:latin typeface="Corbel" charset="0"/>
                <a:ea typeface="ＭＳ Ｐゴシック" charset="0"/>
                <a:cs typeface="Corbel" charset="0"/>
              </a:rPr>
              <a:t>: cladistics assumes non-reticulation.</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2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2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2822</TotalTime>
  <Words>1601</Words>
  <Application>Microsoft Macintosh PowerPoint</Application>
  <PresentationFormat>On-screen Show (4:3)</PresentationFormat>
  <Paragraphs>393</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Office 2004 Test Drive User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Office 2004 Test Drive User</dc:creator>
  <cp:lastModifiedBy>Gregory Owens</cp:lastModifiedBy>
  <cp:revision>107</cp:revision>
  <dcterms:created xsi:type="dcterms:W3CDTF">2011-01-05T20:15:46Z</dcterms:created>
  <dcterms:modified xsi:type="dcterms:W3CDTF">2017-01-12T17:23:55Z</dcterms:modified>
</cp:coreProperties>
</file>

<file path=docProps/thumbnail.jpeg>
</file>